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bmp" ContentType="image/bmp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7"/>
  </p:notesMasterIdLst>
  <p:sldIdLst>
    <p:sldId id="256" r:id="rId2"/>
    <p:sldId id="257" r:id="rId3"/>
    <p:sldId id="292" r:id="rId4"/>
    <p:sldId id="306" r:id="rId5"/>
    <p:sldId id="347" r:id="rId6"/>
    <p:sldId id="422" r:id="rId7"/>
    <p:sldId id="350" r:id="rId8"/>
    <p:sldId id="349" r:id="rId9"/>
    <p:sldId id="348" r:id="rId10"/>
    <p:sldId id="351" r:id="rId11"/>
    <p:sldId id="307" r:id="rId12"/>
    <p:sldId id="308" r:id="rId13"/>
    <p:sldId id="352" r:id="rId14"/>
    <p:sldId id="423" r:id="rId15"/>
    <p:sldId id="353" r:id="rId16"/>
    <p:sldId id="354" r:id="rId17"/>
    <p:sldId id="355" r:id="rId18"/>
    <p:sldId id="356" r:id="rId19"/>
    <p:sldId id="309" r:id="rId20"/>
    <p:sldId id="310" r:id="rId21"/>
    <p:sldId id="361" r:id="rId22"/>
    <p:sldId id="424" r:id="rId23"/>
    <p:sldId id="357" r:id="rId24"/>
    <p:sldId id="358" r:id="rId25"/>
    <p:sldId id="359" r:id="rId26"/>
    <p:sldId id="360" r:id="rId27"/>
    <p:sldId id="311" r:id="rId28"/>
    <p:sldId id="312" r:id="rId29"/>
    <p:sldId id="362" r:id="rId30"/>
    <p:sldId id="425" r:id="rId31"/>
    <p:sldId id="363" r:id="rId32"/>
    <p:sldId id="364" r:id="rId33"/>
    <p:sldId id="365" r:id="rId34"/>
    <p:sldId id="366" r:id="rId35"/>
    <p:sldId id="313" r:id="rId36"/>
    <p:sldId id="314" r:id="rId37"/>
    <p:sldId id="367" r:id="rId38"/>
    <p:sldId id="426" r:id="rId39"/>
    <p:sldId id="368" r:id="rId40"/>
    <p:sldId id="369" r:id="rId41"/>
    <p:sldId id="370" r:id="rId42"/>
    <p:sldId id="371" r:id="rId43"/>
    <p:sldId id="315" r:id="rId44"/>
    <p:sldId id="316" r:id="rId45"/>
    <p:sldId id="372" r:id="rId46"/>
    <p:sldId id="427" r:id="rId47"/>
    <p:sldId id="373" r:id="rId48"/>
    <p:sldId id="374" r:id="rId49"/>
    <p:sldId id="375" r:id="rId50"/>
    <p:sldId id="376" r:id="rId51"/>
    <p:sldId id="317" r:id="rId52"/>
    <p:sldId id="318" r:id="rId53"/>
    <p:sldId id="377" r:id="rId54"/>
    <p:sldId id="428" r:id="rId55"/>
    <p:sldId id="378" r:id="rId56"/>
    <p:sldId id="379" r:id="rId57"/>
    <p:sldId id="380" r:id="rId58"/>
    <p:sldId id="381" r:id="rId59"/>
    <p:sldId id="319" r:id="rId60"/>
    <p:sldId id="320" r:id="rId61"/>
    <p:sldId id="382" r:id="rId62"/>
    <p:sldId id="429" r:id="rId63"/>
    <p:sldId id="383" r:id="rId64"/>
    <p:sldId id="384" r:id="rId65"/>
    <p:sldId id="385" r:id="rId66"/>
    <p:sldId id="386" r:id="rId67"/>
    <p:sldId id="321" r:id="rId68"/>
    <p:sldId id="322" r:id="rId69"/>
    <p:sldId id="387" r:id="rId70"/>
    <p:sldId id="430" r:id="rId71"/>
    <p:sldId id="388" r:id="rId72"/>
    <p:sldId id="389" r:id="rId73"/>
    <p:sldId id="390" r:id="rId74"/>
    <p:sldId id="391" r:id="rId75"/>
    <p:sldId id="323" r:id="rId76"/>
    <p:sldId id="324" r:id="rId77"/>
    <p:sldId id="392" r:id="rId78"/>
    <p:sldId id="431" r:id="rId79"/>
    <p:sldId id="393" r:id="rId80"/>
    <p:sldId id="394" r:id="rId81"/>
    <p:sldId id="395" r:id="rId82"/>
    <p:sldId id="396" r:id="rId83"/>
    <p:sldId id="325" r:id="rId84"/>
    <p:sldId id="326" r:id="rId85"/>
    <p:sldId id="397" r:id="rId86"/>
    <p:sldId id="432" r:id="rId87"/>
    <p:sldId id="398" r:id="rId88"/>
    <p:sldId id="399" r:id="rId89"/>
    <p:sldId id="400" r:id="rId90"/>
    <p:sldId id="401" r:id="rId91"/>
    <p:sldId id="327" r:id="rId92"/>
    <p:sldId id="328" r:id="rId93"/>
    <p:sldId id="402" r:id="rId94"/>
    <p:sldId id="433" r:id="rId95"/>
    <p:sldId id="403" r:id="rId96"/>
    <p:sldId id="404" r:id="rId97"/>
    <p:sldId id="405" r:id="rId98"/>
    <p:sldId id="406" r:id="rId99"/>
    <p:sldId id="329" r:id="rId100"/>
    <p:sldId id="330" r:id="rId101"/>
    <p:sldId id="407" r:id="rId102"/>
    <p:sldId id="434" r:id="rId103"/>
    <p:sldId id="408" r:id="rId104"/>
    <p:sldId id="409" r:id="rId105"/>
    <p:sldId id="410" r:id="rId106"/>
    <p:sldId id="411" r:id="rId107"/>
    <p:sldId id="331" r:id="rId108"/>
    <p:sldId id="332" r:id="rId109"/>
    <p:sldId id="412" r:id="rId110"/>
    <p:sldId id="435" r:id="rId111"/>
    <p:sldId id="413" r:id="rId112"/>
    <p:sldId id="414" r:id="rId113"/>
    <p:sldId id="415" r:id="rId114"/>
    <p:sldId id="416" r:id="rId115"/>
    <p:sldId id="333" r:id="rId116"/>
    <p:sldId id="334" r:id="rId117"/>
    <p:sldId id="417" r:id="rId118"/>
    <p:sldId id="436" r:id="rId119"/>
    <p:sldId id="418" r:id="rId120"/>
    <p:sldId id="419" r:id="rId121"/>
    <p:sldId id="420" r:id="rId122"/>
    <p:sldId id="421" r:id="rId123"/>
    <p:sldId id="335" r:id="rId124"/>
    <p:sldId id="437" r:id="rId125"/>
    <p:sldId id="438" r:id="rId126"/>
  </p:sldIdLst>
  <p:sldSz cx="9144000" cy="6858000" type="screen4x3"/>
  <p:notesSz cx="6858000" cy="9144000"/>
  <p:custShowLst>
    <p:custShow name="о программе" id="0">
      <p:sldLst>
        <p:sld r:id="rId126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6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59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</c:v>
                </c:pt>
                <c:pt idx="1">
                  <c:v>0.02</c:v>
                </c:pt>
                <c:pt idx="2">
                  <c:v>0.06</c:v>
                </c:pt>
                <c:pt idx="3">
                  <c:v>0.72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995008"/>
        <c:axId val="35614080"/>
      </c:barChart>
      <c:catAx>
        <c:axId val="33995008"/>
        <c:scaling>
          <c:orientation val="minMax"/>
        </c:scaling>
        <c:delete val="0"/>
        <c:axPos val="b"/>
        <c:majorTickMark val="out"/>
        <c:minorTickMark val="none"/>
        <c:tickLblPos val="nextTo"/>
        <c:crossAx val="35614080"/>
        <c:crosses val="autoZero"/>
        <c:auto val="1"/>
        <c:lblAlgn val="ctr"/>
        <c:lblOffset val="100"/>
        <c:noMultiLvlLbl val="0"/>
      </c:catAx>
      <c:valAx>
        <c:axId val="356140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33995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0.02</c:v>
                </c:pt>
                <c:pt idx="1">
                  <c:v>0.03</c:v>
                </c:pt>
                <c:pt idx="2">
                  <c:v>0.4</c:v>
                </c:pt>
                <c:pt idx="3">
                  <c:v>0.55000000000000004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678976"/>
        <c:axId val="197680512"/>
      </c:barChart>
      <c:catAx>
        <c:axId val="197678976"/>
        <c:scaling>
          <c:orientation val="minMax"/>
        </c:scaling>
        <c:delete val="0"/>
        <c:axPos val="b"/>
        <c:majorTickMark val="out"/>
        <c:minorTickMark val="none"/>
        <c:tickLblPos val="nextTo"/>
        <c:crossAx val="197680512"/>
        <c:crosses val="autoZero"/>
        <c:auto val="1"/>
        <c:lblAlgn val="ctr"/>
        <c:lblOffset val="100"/>
        <c:noMultiLvlLbl val="0"/>
      </c:catAx>
      <c:valAx>
        <c:axId val="19768051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76789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0.06</c:v>
                </c:pt>
                <c:pt idx="1">
                  <c:v>0.1</c:v>
                </c:pt>
                <c:pt idx="2">
                  <c:v>0.17</c:v>
                </c:pt>
                <c:pt idx="3">
                  <c:v>0.56999999999999995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1723008"/>
        <c:axId val="231724544"/>
      </c:barChart>
      <c:catAx>
        <c:axId val="231723008"/>
        <c:scaling>
          <c:orientation val="minMax"/>
        </c:scaling>
        <c:delete val="0"/>
        <c:axPos val="b"/>
        <c:majorTickMark val="out"/>
        <c:minorTickMark val="none"/>
        <c:tickLblPos val="nextTo"/>
        <c:crossAx val="231724544"/>
        <c:crosses val="autoZero"/>
        <c:auto val="1"/>
        <c:lblAlgn val="ctr"/>
        <c:lblOffset val="100"/>
        <c:noMultiLvlLbl val="0"/>
      </c:catAx>
      <c:valAx>
        <c:axId val="23172454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1723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0.02</c:v>
                </c:pt>
                <c:pt idx="1">
                  <c:v>0.52</c:v>
                </c:pt>
                <c:pt idx="2">
                  <c:v>7.0000000000000007E-2</c:v>
                </c:pt>
                <c:pt idx="3">
                  <c:v>0.28999999999999998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5907328"/>
        <c:axId val="236593152"/>
      </c:barChart>
      <c:catAx>
        <c:axId val="235907328"/>
        <c:scaling>
          <c:orientation val="minMax"/>
        </c:scaling>
        <c:delete val="0"/>
        <c:axPos val="b"/>
        <c:majorTickMark val="out"/>
        <c:minorTickMark val="none"/>
        <c:tickLblPos val="nextTo"/>
        <c:crossAx val="236593152"/>
        <c:crosses val="autoZero"/>
        <c:auto val="1"/>
        <c:lblAlgn val="ctr"/>
        <c:lblOffset val="100"/>
        <c:noMultiLvlLbl val="0"/>
      </c:catAx>
      <c:valAx>
        <c:axId val="23659315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5907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0.05</c:v>
                </c:pt>
                <c:pt idx="1">
                  <c:v>0.2</c:v>
                </c:pt>
                <c:pt idx="2">
                  <c:v>0.7</c:v>
                </c:pt>
                <c:pt idx="3">
                  <c:v>0.05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7351680"/>
        <c:axId val="237353216"/>
      </c:barChart>
      <c:catAx>
        <c:axId val="237351680"/>
        <c:scaling>
          <c:orientation val="minMax"/>
        </c:scaling>
        <c:delete val="0"/>
        <c:axPos val="b"/>
        <c:majorTickMark val="out"/>
        <c:minorTickMark val="none"/>
        <c:tickLblPos val="nextTo"/>
        <c:crossAx val="237353216"/>
        <c:crosses val="autoZero"/>
        <c:auto val="1"/>
        <c:lblAlgn val="ctr"/>
        <c:lblOffset val="100"/>
        <c:noMultiLvlLbl val="0"/>
      </c:catAx>
      <c:valAx>
        <c:axId val="2373532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7351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0.06</c:v>
                </c:pt>
                <c:pt idx="1">
                  <c:v>0.12</c:v>
                </c:pt>
                <c:pt idx="2">
                  <c:v>0.74</c:v>
                </c:pt>
                <c:pt idx="3">
                  <c:v>0.08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8439040"/>
        <c:axId val="238453120"/>
      </c:barChart>
      <c:catAx>
        <c:axId val="238439040"/>
        <c:scaling>
          <c:orientation val="minMax"/>
        </c:scaling>
        <c:delete val="0"/>
        <c:axPos val="b"/>
        <c:majorTickMark val="out"/>
        <c:minorTickMark val="none"/>
        <c:tickLblPos val="nextTo"/>
        <c:crossAx val="238453120"/>
        <c:crosses val="autoZero"/>
        <c:auto val="1"/>
        <c:lblAlgn val="ctr"/>
        <c:lblOffset val="100"/>
        <c:noMultiLvlLbl val="0"/>
      </c:catAx>
      <c:valAx>
        <c:axId val="2384531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8439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0.01</c:v>
                </c:pt>
                <c:pt idx="1">
                  <c:v>0.04</c:v>
                </c:pt>
                <c:pt idx="2">
                  <c:v>0.75</c:v>
                </c:pt>
                <c:pt idx="3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9286144"/>
        <c:axId val="239287680"/>
      </c:barChart>
      <c:catAx>
        <c:axId val="239286144"/>
        <c:scaling>
          <c:orientation val="minMax"/>
        </c:scaling>
        <c:delete val="0"/>
        <c:axPos val="b"/>
        <c:majorTickMark val="out"/>
        <c:minorTickMark val="none"/>
        <c:tickLblPos val="nextTo"/>
        <c:crossAx val="239287680"/>
        <c:crosses val="autoZero"/>
        <c:auto val="1"/>
        <c:lblAlgn val="ctr"/>
        <c:lblOffset val="100"/>
        <c:noMultiLvlLbl val="0"/>
      </c:catAx>
      <c:valAx>
        <c:axId val="2392876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92861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0.03</c:v>
                </c:pt>
                <c:pt idx="1">
                  <c:v>0.7</c:v>
                </c:pt>
                <c:pt idx="2">
                  <c:v>0.02</c:v>
                </c:pt>
                <c:pt idx="3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5396352"/>
        <c:axId val="215398272"/>
      </c:barChart>
      <c:catAx>
        <c:axId val="2153963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15398272"/>
        <c:crosses val="autoZero"/>
        <c:auto val="1"/>
        <c:lblAlgn val="ctr"/>
        <c:lblOffset val="100"/>
        <c:noMultiLvlLbl val="0"/>
      </c:catAx>
      <c:valAx>
        <c:axId val="2153982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153963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0.04</c:v>
                </c:pt>
                <c:pt idx="1">
                  <c:v>0.02</c:v>
                </c:pt>
                <c:pt idx="2">
                  <c:v>0.05</c:v>
                </c:pt>
                <c:pt idx="3">
                  <c:v>0.89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1693440"/>
        <c:axId val="221694976"/>
      </c:barChart>
      <c:catAx>
        <c:axId val="221693440"/>
        <c:scaling>
          <c:orientation val="minMax"/>
        </c:scaling>
        <c:delete val="0"/>
        <c:axPos val="b"/>
        <c:majorTickMark val="out"/>
        <c:minorTickMark val="none"/>
        <c:tickLblPos val="nextTo"/>
        <c:crossAx val="221694976"/>
        <c:crosses val="autoZero"/>
        <c:auto val="1"/>
        <c:lblAlgn val="ctr"/>
        <c:lblOffset val="100"/>
        <c:noMultiLvlLbl val="0"/>
      </c:catAx>
      <c:valAx>
        <c:axId val="22169497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21693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0.45</c:v>
                </c:pt>
                <c:pt idx="1">
                  <c:v>0.4</c:v>
                </c:pt>
                <c:pt idx="2">
                  <c:v>0.04</c:v>
                </c:pt>
                <c:pt idx="3">
                  <c:v>0.11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6893824"/>
        <c:axId val="226895360"/>
      </c:barChart>
      <c:catAx>
        <c:axId val="226893824"/>
        <c:scaling>
          <c:orientation val="minMax"/>
        </c:scaling>
        <c:delete val="0"/>
        <c:axPos val="b"/>
        <c:majorTickMark val="out"/>
        <c:minorTickMark val="none"/>
        <c:tickLblPos val="nextTo"/>
        <c:crossAx val="226895360"/>
        <c:crosses val="autoZero"/>
        <c:auto val="1"/>
        <c:lblAlgn val="ctr"/>
        <c:lblOffset val="100"/>
        <c:noMultiLvlLbl val="0"/>
      </c:catAx>
      <c:valAx>
        <c:axId val="2268953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26893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0.08</c:v>
                </c:pt>
                <c:pt idx="1">
                  <c:v>0.02</c:v>
                </c:pt>
                <c:pt idx="2">
                  <c:v>0.09</c:v>
                </c:pt>
                <c:pt idx="3">
                  <c:v>0.81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7915648"/>
        <c:axId val="227917184"/>
      </c:barChart>
      <c:catAx>
        <c:axId val="227915648"/>
        <c:scaling>
          <c:orientation val="minMax"/>
        </c:scaling>
        <c:delete val="0"/>
        <c:axPos val="b"/>
        <c:majorTickMark val="out"/>
        <c:minorTickMark val="none"/>
        <c:tickLblPos val="nextTo"/>
        <c:crossAx val="227917184"/>
        <c:crosses val="autoZero"/>
        <c:auto val="1"/>
        <c:lblAlgn val="ctr"/>
        <c:lblOffset val="100"/>
        <c:noMultiLvlLbl val="0"/>
      </c:catAx>
      <c:valAx>
        <c:axId val="22791718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279156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0.13</c:v>
                </c:pt>
                <c:pt idx="1">
                  <c:v>0.01</c:v>
                </c:pt>
                <c:pt idx="2">
                  <c:v>0.53</c:v>
                </c:pt>
                <c:pt idx="3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9126144"/>
        <c:axId val="229127680"/>
      </c:barChart>
      <c:catAx>
        <c:axId val="229126144"/>
        <c:scaling>
          <c:orientation val="minMax"/>
        </c:scaling>
        <c:delete val="0"/>
        <c:axPos val="b"/>
        <c:majorTickMark val="out"/>
        <c:minorTickMark val="none"/>
        <c:tickLblPos val="nextTo"/>
        <c:crossAx val="229127680"/>
        <c:crosses val="autoZero"/>
        <c:auto val="1"/>
        <c:lblAlgn val="ctr"/>
        <c:lblOffset val="100"/>
        <c:noMultiLvlLbl val="0"/>
      </c:catAx>
      <c:valAx>
        <c:axId val="22912768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291261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0.04</c:v>
                </c:pt>
                <c:pt idx="1">
                  <c:v>0.9</c:v>
                </c:pt>
                <c:pt idx="2">
                  <c:v>0.04</c:v>
                </c:pt>
                <c:pt idx="3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135680"/>
        <c:axId val="230137216"/>
      </c:barChart>
      <c:catAx>
        <c:axId val="230135680"/>
        <c:scaling>
          <c:orientation val="minMax"/>
        </c:scaling>
        <c:delete val="0"/>
        <c:axPos val="b"/>
        <c:majorTickMark val="out"/>
        <c:minorTickMark val="none"/>
        <c:tickLblPos val="nextTo"/>
        <c:crossAx val="230137216"/>
        <c:crosses val="autoZero"/>
        <c:auto val="1"/>
        <c:lblAlgn val="ctr"/>
        <c:lblOffset val="100"/>
        <c:noMultiLvlLbl val="0"/>
      </c:catAx>
      <c:valAx>
        <c:axId val="2301372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301356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0.04</c:v>
                </c:pt>
                <c:pt idx="1">
                  <c:v>0.02</c:v>
                </c:pt>
                <c:pt idx="2">
                  <c:v>0.79</c:v>
                </c:pt>
                <c:pt idx="3">
                  <c:v>0.15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5645440"/>
        <c:axId val="195646976"/>
      </c:barChart>
      <c:catAx>
        <c:axId val="195645440"/>
        <c:scaling>
          <c:orientation val="minMax"/>
        </c:scaling>
        <c:delete val="0"/>
        <c:axPos val="b"/>
        <c:majorTickMark val="out"/>
        <c:minorTickMark val="none"/>
        <c:tickLblPos val="nextTo"/>
        <c:crossAx val="195646976"/>
        <c:crosses val="autoZero"/>
        <c:auto val="1"/>
        <c:lblAlgn val="ctr"/>
        <c:lblOffset val="100"/>
        <c:noMultiLvlLbl val="0"/>
      </c:catAx>
      <c:valAx>
        <c:axId val="19564697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56454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0.02</c:v>
                </c:pt>
                <c:pt idx="1">
                  <c:v>0.13</c:v>
                </c:pt>
                <c:pt idx="2">
                  <c:v>0.03</c:v>
                </c:pt>
                <c:pt idx="3">
                  <c:v>0.82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6196224"/>
        <c:axId val="196197760"/>
      </c:barChart>
      <c:catAx>
        <c:axId val="196196224"/>
        <c:scaling>
          <c:orientation val="minMax"/>
        </c:scaling>
        <c:delete val="0"/>
        <c:axPos val="b"/>
        <c:majorTickMark val="out"/>
        <c:minorTickMark val="none"/>
        <c:tickLblPos val="nextTo"/>
        <c:crossAx val="196197760"/>
        <c:crosses val="autoZero"/>
        <c:auto val="1"/>
        <c:lblAlgn val="ctr"/>
        <c:lblOffset val="100"/>
        <c:noMultiLvlLbl val="0"/>
      </c:catAx>
      <c:valAx>
        <c:axId val="1961977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96196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ED0F0E-52FE-4920-9B86-9071D66932A9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071686-9BB0-4923-8B69-9FA142A5CA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997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71686-9BB0-4923-8B69-9FA142A5CA8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6787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071686-9BB0-4923-8B69-9FA142A5CA8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951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.xml"/><Relationship Id="rId4" Type="http://schemas.openxmlformats.org/officeDocument/2006/relationships/image" Target="../media/image8.bmp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slide" Target="slide101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24.xml"/><Relationship Id="rId11" Type="http://schemas.openxmlformats.org/officeDocument/2006/relationships/image" Target="../media/image1.png"/><Relationship Id="rId5" Type="http://schemas.openxmlformats.org/officeDocument/2006/relationships/audio" Target="../media/audio2.bin"/><Relationship Id="rId10" Type="http://schemas.openxmlformats.org/officeDocument/2006/relationships/slide" Target="slide102.xml"/><Relationship Id="rId4" Type="http://schemas.openxmlformats.org/officeDocument/2006/relationships/slide" Target="slide107.xml"/><Relationship Id="rId9" Type="http://schemas.openxmlformats.org/officeDocument/2006/relationships/image" Target="../media/image3.wmf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104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07.xml"/><Relationship Id="rId12" Type="http://schemas.openxmlformats.org/officeDocument/2006/relationships/slide" Target="slide10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102.xml"/><Relationship Id="rId5" Type="http://schemas.openxmlformats.org/officeDocument/2006/relationships/slide" Target="slide124.xml"/><Relationship Id="rId15" Type="http://schemas.openxmlformats.org/officeDocument/2006/relationships/slide" Target="slide106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100.xml"/><Relationship Id="rId14" Type="http://schemas.openxmlformats.org/officeDocument/2006/relationships/slide" Target="slide105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slide" Target="slide100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107.xml"/><Relationship Id="rId11" Type="http://schemas.openxmlformats.org/officeDocument/2006/relationships/chart" Target="../charts/chart13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10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99.xml"/><Relationship Id="rId4" Type="http://schemas.openxmlformats.org/officeDocument/2006/relationships/image" Target="../media/image5.bmp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99.xml"/><Relationship Id="rId4" Type="http://schemas.openxmlformats.org/officeDocument/2006/relationships/image" Target="../media/image6.bmp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99.xml"/><Relationship Id="rId4" Type="http://schemas.openxmlformats.org/officeDocument/2006/relationships/image" Target="../media/image7.bmp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99.xml"/><Relationship Id="rId4" Type="http://schemas.openxmlformats.org/officeDocument/2006/relationships/image" Target="../media/image8.bmp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slide" Target="slide115.xml"/><Relationship Id="rId13" Type="http://schemas.openxmlformats.org/officeDocument/2006/relationships/slide" Target="slide110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109.xml"/><Relationship Id="rId5" Type="http://schemas.openxmlformats.org/officeDocument/2006/relationships/image" Target="../media/image1.png"/><Relationship Id="rId10" Type="http://schemas.openxmlformats.org/officeDocument/2006/relationships/slide" Target="slide108.xml"/><Relationship Id="rId4" Type="http://schemas.openxmlformats.org/officeDocument/2006/relationships/image" Target="../media/image14.jpg"/><Relationship Id="rId9" Type="http://schemas.openxmlformats.org/officeDocument/2006/relationships/audio" Target="../media/audio2.bin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slide" Target="slide109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24.xml"/><Relationship Id="rId11" Type="http://schemas.openxmlformats.org/officeDocument/2006/relationships/image" Target="../media/image1.png"/><Relationship Id="rId5" Type="http://schemas.openxmlformats.org/officeDocument/2006/relationships/audio" Target="../media/audio2.bin"/><Relationship Id="rId10" Type="http://schemas.openxmlformats.org/officeDocument/2006/relationships/slide" Target="slide110.xml"/><Relationship Id="rId4" Type="http://schemas.openxmlformats.org/officeDocument/2006/relationships/slide" Target="slide115.xml"/><Relationship Id="rId9" Type="http://schemas.openxmlformats.org/officeDocument/2006/relationships/image" Target="../media/image3.w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11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15.xml"/><Relationship Id="rId12" Type="http://schemas.openxmlformats.org/officeDocument/2006/relationships/slide" Target="slide11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110.xml"/><Relationship Id="rId5" Type="http://schemas.openxmlformats.org/officeDocument/2006/relationships/slide" Target="slide124.xml"/><Relationship Id="rId15" Type="http://schemas.openxmlformats.org/officeDocument/2006/relationships/slide" Target="slide114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108.xml"/><Relationship Id="rId14" Type="http://schemas.openxmlformats.org/officeDocument/2006/relationships/slide" Target="slide1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slide" Target="slide19.xml"/><Relationship Id="rId12" Type="http://schemas.openxmlformats.org/officeDocument/2006/relationships/image" Target="../media/image3.wmf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audio" Target="../media/audio1.bin"/><Relationship Id="rId11" Type="http://schemas.openxmlformats.org/officeDocument/2006/relationships/slide" Target="slide13.xml"/><Relationship Id="rId5" Type="http://schemas.openxmlformats.org/officeDocument/2006/relationships/slide" Target="slide124.xml"/><Relationship Id="rId10" Type="http://schemas.openxmlformats.org/officeDocument/2006/relationships/slide" Target="slide12.xml"/><Relationship Id="rId4" Type="http://schemas.openxmlformats.org/officeDocument/2006/relationships/image" Target="../media/image9.jpg"/><Relationship Id="rId9" Type="http://schemas.openxmlformats.org/officeDocument/2006/relationships/slide" Target="slide14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slide" Target="slide108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115.xml"/><Relationship Id="rId11" Type="http://schemas.openxmlformats.org/officeDocument/2006/relationships/chart" Target="../charts/chart14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109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07.xml"/><Relationship Id="rId4" Type="http://schemas.openxmlformats.org/officeDocument/2006/relationships/image" Target="../media/image5.bmp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07.xml"/><Relationship Id="rId4" Type="http://schemas.openxmlformats.org/officeDocument/2006/relationships/image" Target="../media/image6.bmp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07.xml"/><Relationship Id="rId4" Type="http://schemas.openxmlformats.org/officeDocument/2006/relationships/image" Target="../media/image7.bmp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07.xml"/><Relationship Id="rId4" Type="http://schemas.openxmlformats.org/officeDocument/2006/relationships/image" Target="../media/image8.bmp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slide" Target="slide123.xml"/><Relationship Id="rId13" Type="http://schemas.openxmlformats.org/officeDocument/2006/relationships/slide" Target="slide118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117.xml"/><Relationship Id="rId5" Type="http://schemas.openxmlformats.org/officeDocument/2006/relationships/image" Target="../media/image1.png"/><Relationship Id="rId10" Type="http://schemas.openxmlformats.org/officeDocument/2006/relationships/slide" Target="slide116.xml"/><Relationship Id="rId4" Type="http://schemas.openxmlformats.org/officeDocument/2006/relationships/image" Target="../media/image10.jpg"/><Relationship Id="rId9" Type="http://schemas.openxmlformats.org/officeDocument/2006/relationships/audio" Target="../media/audio2.bin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slide" Target="slide117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23.xml"/><Relationship Id="rId11" Type="http://schemas.openxmlformats.org/officeDocument/2006/relationships/image" Target="../media/image1.png"/><Relationship Id="rId5" Type="http://schemas.openxmlformats.org/officeDocument/2006/relationships/audio" Target="../media/audio1.bin"/><Relationship Id="rId10" Type="http://schemas.openxmlformats.org/officeDocument/2006/relationships/slide" Target="slide118.xml"/><Relationship Id="rId4" Type="http://schemas.openxmlformats.org/officeDocument/2006/relationships/slide" Target="slide124.xml"/><Relationship Id="rId9" Type="http://schemas.openxmlformats.org/officeDocument/2006/relationships/image" Target="../media/image3.wmf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120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23.xml"/><Relationship Id="rId12" Type="http://schemas.openxmlformats.org/officeDocument/2006/relationships/slide" Target="slide11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118.xml"/><Relationship Id="rId5" Type="http://schemas.openxmlformats.org/officeDocument/2006/relationships/slide" Target="slide124.xml"/><Relationship Id="rId15" Type="http://schemas.openxmlformats.org/officeDocument/2006/relationships/slide" Target="slide122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116.xml"/><Relationship Id="rId14" Type="http://schemas.openxmlformats.org/officeDocument/2006/relationships/slide" Target="slide121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slide" Target="slide116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123.xml"/><Relationship Id="rId11" Type="http://schemas.openxmlformats.org/officeDocument/2006/relationships/chart" Target="../charts/chart15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11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5.xml"/><Relationship Id="rId4" Type="http://schemas.openxmlformats.org/officeDocument/2006/relationships/image" Target="../media/image5.bm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9.xml"/><Relationship Id="rId11" Type="http://schemas.openxmlformats.org/officeDocument/2006/relationships/image" Target="../media/image1.png"/><Relationship Id="rId5" Type="http://schemas.openxmlformats.org/officeDocument/2006/relationships/audio" Target="../media/audio1.bin"/><Relationship Id="rId10" Type="http://schemas.openxmlformats.org/officeDocument/2006/relationships/slide" Target="slide14.xml"/><Relationship Id="rId4" Type="http://schemas.openxmlformats.org/officeDocument/2006/relationships/slide" Target="slide124.xml"/><Relationship Id="rId9" Type="http://schemas.openxmlformats.org/officeDocument/2006/relationships/image" Target="../media/image3.wmf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5.xml"/><Relationship Id="rId4" Type="http://schemas.openxmlformats.org/officeDocument/2006/relationships/image" Target="../media/image6.bmp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5.xml"/><Relationship Id="rId4" Type="http://schemas.openxmlformats.org/officeDocument/2006/relationships/image" Target="../media/image7.bmp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5.xml"/><Relationship Id="rId4" Type="http://schemas.openxmlformats.org/officeDocument/2006/relationships/image" Target="../media/image8.bmp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125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8.gif"/><Relationship Id="rId5" Type="http://schemas.openxmlformats.org/officeDocument/2006/relationships/image" Target="../media/image1.png"/><Relationship Id="rId4" Type="http://schemas.openxmlformats.org/officeDocument/2006/relationships/image" Target="../media/image17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9.png"/><Relationship Id="rId5" Type="http://schemas.openxmlformats.org/officeDocument/2006/relationships/slide" Target="slide125.xml"/><Relationship Id="rId4" Type="http://schemas.openxmlformats.org/officeDocument/2006/relationships/image" Target="../media/image1.png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hyperlink" Target="http://i12.fastpic.ru/big/2011/0115/6c/18b978a5f51f1cb123ba8be3da62496c.jpg" TargetMode="External"/><Relationship Id="rId13" Type="http://schemas.openxmlformats.org/officeDocument/2006/relationships/hyperlink" Target="http://www.adme.ru/3-384043/my-mozhem-pokazat-evolyuciyu-madonny-horosho-325341-84186/" TargetMode="External"/><Relationship Id="rId3" Type="http://schemas.openxmlformats.org/officeDocument/2006/relationships/hyperlink" Target="http://www.softforfree.com/programs/kto_hochet_stat_millionerom-1057.html" TargetMode="External"/><Relationship Id="rId7" Type="http://schemas.openxmlformats.org/officeDocument/2006/relationships/hyperlink" Target="http://i16.fastpic.ru/big/2011/0205/ea/a89fd80eaa083e41113e87642f9772ea.png" TargetMode="External"/><Relationship Id="rId12" Type="http://schemas.openxmlformats.org/officeDocument/2006/relationships/hyperlink" Target="http://i9.fastpic.ru/big/2010/0904/09/f5ecb7e36e8dbca56e021c78bfa82f09.jpg" TargetMode="External"/><Relationship Id="rId17" Type="http://schemas.openxmlformats.org/officeDocument/2006/relationships/image" Target="../media/image20.gif"/><Relationship Id="rId2" Type="http://schemas.openxmlformats.org/officeDocument/2006/relationships/hyperlink" Target="http://melcord.chat.ru/" TargetMode="External"/><Relationship Id="rId16" Type="http://schemas.openxmlformats.org/officeDocument/2006/relationships/hyperlink" Target="http://teach.fcps.net/trt2/activities/whowants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073.radikal.ru/1104/3a/41e2c45bcb2a.png" TargetMode="External"/><Relationship Id="rId11" Type="http://schemas.openxmlformats.org/officeDocument/2006/relationships/hyperlink" Target="http://i9.fastpic.ru/big/2010/0911/12/37b7f395f41a18ecac59eeb98ac7c212.jpg" TargetMode="External"/><Relationship Id="rId5" Type="http://schemas.openxmlformats.org/officeDocument/2006/relationships/hyperlink" Target="http://s007.radikal.ru/i300/1105/58/323f745c0ee5.png" TargetMode="External"/><Relationship Id="rId15" Type="http://schemas.openxmlformats.org/officeDocument/2006/relationships/hyperlink" Target="http://naverno.net/70.php?q=cheesy-grin-emoticon" TargetMode="External"/><Relationship Id="rId10" Type="http://schemas.openxmlformats.org/officeDocument/2006/relationships/hyperlink" Target="http://savepic.ru/1790927.png" TargetMode="External"/><Relationship Id="rId4" Type="http://schemas.openxmlformats.org/officeDocument/2006/relationships/hyperlink" Target="http://i15.fastpic.ru/big/2011/0122/d9/e10aa44cd68c5e48e2b3c9943542f8d9.jpg" TargetMode="External"/><Relationship Id="rId9" Type="http://schemas.openxmlformats.org/officeDocument/2006/relationships/hyperlink" Target="http://i14.fastpic.ru/big/2010/1225/1a/6b499961f5999caf85710f4d473b931a.jpg" TargetMode="External"/><Relationship Id="rId14" Type="http://schemas.openxmlformats.org/officeDocument/2006/relationships/hyperlink" Target="http://awanport.ru/photo/41-2-0-0-2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1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9.xml"/><Relationship Id="rId12" Type="http://schemas.openxmlformats.org/officeDocument/2006/relationships/slide" Target="slide15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14.xml"/><Relationship Id="rId5" Type="http://schemas.openxmlformats.org/officeDocument/2006/relationships/slide" Target="slide124.xml"/><Relationship Id="rId15" Type="http://schemas.openxmlformats.org/officeDocument/2006/relationships/slide" Target="slide18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12.xml"/><Relationship Id="rId1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19.xml"/><Relationship Id="rId11" Type="http://schemas.openxmlformats.org/officeDocument/2006/relationships/chart" Target="../charts/chart2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.xml"/><Relationship Id="rId4" Type="http://schemas.openxmlformats.org/officeDocument/2006/relationships/image" Target="../media/image5.bm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.xml"/><Relationship Id="rId4" Type="http://schemas.openxmlformats.org/officeDocument/2006/relationships/image" Target="../media/image6.bm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.xml"/><Relationship Id="rId4" Type="http://schemas.openxmlformats.org/officeDocument/2006/relationships/image" Target="../media/image7.bm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1.xml"/><Relationship Id="rId4" Type="http://schemas.openxmlformats.org/officeDocument/2006/relationships/image" Target="../media/image8.bm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slide" Target="slide27.xml"/><Relationship Id="rId12" Type="http://schemas.openxmlformats.org/officeDocument/2006/relationships/slide" Target="slide2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audio" Target="../media/audio1.bin"/><Relationship Id="rId11" Type="http://schemas.openxmlformats.org/officeDocument/2006/relationships/image" Target="../media/image3.wmf"/><Relationship Id="rId5" Type="http://schemas.openxmlformats.org/officeDocument/2006/relationships/slide" Target="slide124.xml"/><Relationship Id="rId10" Type="http://schemas.openxmlformats.org/officeDocument/2006/relationships/slide" Target="slide21.xml"/><Relationship Id="rId4" Type="http://schemas.openxmlformats.org/officeDocument/2006/relationships/image" Target="../media/image10.jpg"/><Relationship Id="rId9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.png"/><Relationship Id="rId4" Type="http://schemas.openxmlformats.org/officeDocument/2006/relationships/image" Target="../media/image3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27.xml"/><Relationship Id="rId11" Type="http://schemas.openxmlformats.org/officeDocument/2006/relationships/image" Target="../media/image1.png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24.xml"/><Relationship Id="rId3" Type="http://schemas.openxmlformats.org/officeDocument/2006/relationships/slideLayout" Target="../slideLayouts/slideLayout2.xml"/><Relationship Id="rId7" Type="http://schemas.openxmlformats.org/officeDocument/2006/relationships/slide" Target="slide27.xml"/><Relationship Id="rId12" Type="http://schemas.openxmlformats.org/officeDocument/2006/relationships/slide" Target="slide2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image" Target="../media/image3.wmf"/><Relationship Id="rId5" Type="http://schemas.openxmlformats.org/officeDocument/2006/relationships/slide" Target="slide124.xml"/><Relationship Id="rId15" Type="http://schemas.openxmlformats.org/officeDocument/2006/relationships/slide" Target="slide26.xml"/><Relationship Id="rId10" Type="http://schemas.openxmlformats.org/officeDocument/2006/relationships/slide" Target="slide20.xml"/><Relationship Id="rId4" Type="http://schemas.openxmlformats.org/officeDocument/2006/relationships/image" Target="../media/image1.png"/><Relationship Id="rId9" Type="http://schemas.openxmlformats.org/officeDocument/2006/relationships/slide" Target="slide22.xml"/><Relationship Id="rId14" Type="http://schemas.openxmlformats.org/officeDocument/2006/relationships/slide" Target="slide2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chart" Target="../charts/chart3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3.wmf"/><Relationship Id="rId5" Type="http://schemas.openxmlformats.org/officeDocument/2006/relationships/slide" Target="slide20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9.xml"/><Relationship Id="rId4" Type="http://schemas.openxmlformats.org/officeDocument/2006/relationships/image" Target="../media/image5.b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9.xml"/><Relationship Id="rId4" Type="http://schemas.openxmlformats.org/officeDocument/2006/relationships/image" Target="../media/image6.bm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9.xml"/><Relationship Id="rId4" Type="http://schemas.openxmlformats.org/officeDocument/2006/relationships/image" Target="../media/image7.bm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19.xml"/><Relationship Id="rId4" Type="http://schemas.openxmlformats.org/officeDocument/2006/relationships/image" Target="../media/image8.bm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slide" Target="slide124.xml"/><Relationship Id="rId12" Type="http://schemas.openxmlformats.org/officeDocument/2006/relationships/slide" Target="slide30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audio" Target="../media/audio2.bin"/><Relationship Id="rId11" Type="http://schemas.openxmlformats.org/officeDocument/2006/relationships/image" Target="../media/image3.wmf"/><Relationship Id="rId5" Type="http://schemas.openxmlformats.org/officeDocument/2006/relationships/slide" Target="slide35.xml"/><Relationship Id="rId10" Type="http://schemas.openxmlformats.org/officeDocument/2006/relationships/slide" Target="slide29.xml"/><Relationship Id="rId4" Type="http://schemas.openxmlformats.org/officeDocument/2006/relationships/image" Target="../media/image11.jpg"/><Relationship Id="rId9" Type="http://schemas.openxmlformats.org/officeDocument/2006/relationships/slide" Target="slide2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24.xml"/><Relationship Id="rId11" Type="http://schemas.openxmlformats.org/officeDocument/2006/relationships/image" Target="../media/image1.png"/><Relationship Id="rId5" Type="http://schemas.openxmlformats.org/officeDocument/2006/relationships/audio" Target="../media/audio2.bin"/><Relationship Id="rId10" Type="http://schemas.openxmlformats.org/officeDocument/2006/relationships/slide" Target="slide30.xml"/><Relationship Id="rId4" Type="http://schemas.openxmlformats.org/officeDocument/2006/relationships/slide" Target="slide35.xml"/><Relationship Id="rId9" Type="http://schemas.openxmlformats.org/officeDocument/2006/relationships/image" Target="../media/image3.w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13" Type="http://schemas.openxmlformats.org/officeDocument/2006/relationships/slide" Target="slide3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124.xml"/><Relationship Id="rId12" Type="http://schemas.openxmlformats.org/officeDocument/2006/relationships/slide" Target="slide3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2.bin"/><Relationship Id="rId11" Type="http://schemas.openxmlformats.org/officeDocument/2006/relationships/slide" Target="slide30.xml"/><Relationship Id="rId5" Type="http://schemas.openxmlformats.org/officeDocument/2006/relationships/slide" Target="slide35.xml"/><Relationship Id="rId15" Type="http://schemas.openxmlformats.org/officeDocument/2006/relationships/slide" Target="slide34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28.xml"/><Relationship Id="rId14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bin"/><Relationship Id="rId13" Type="http://schemas.openxmlformats.org/officeDocument/2006/relationships/image" Target="../media/image3.wmf"/><Relationship Id="rId3" Type="http://schemas.openxmlformats.org/officeDocument/2006/relationships/slideLayout" Target="../slideLayouts/slideLayout2.xml"/><Relationship Id="rId7" Type="http://schemas.openxmlformats.org/officeDocument/2006/relationships/slide" Target="slide124.xml"/><Relationship Id="rId12" Type="http://schemas.openxmlformats.org/officeDocument/2006/relationships/slide" Target="slide5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.png"/><Relationship Id="rId11" Type="http://schemas.openxmlformats.org/officeDocument/2006/relationships/slide" Target="slide4.xml"/><Relationship Id="rId5" Type="http://schemas.openxmlformats.org/officeDocument/2006/relationships/image" Target="../media/image4.png"/><Relationship Id="rId10" Type="http://schemas.openxmlformats.org/officeDocument/2006/relationships/audio" Target="../media/audio2.bin"/><Relationship Id="rId4" Type="http://schemas.openxmlformats.org/officeDocument/2006/relationships/notesSlide" Target="../notesSlides/notesSlide2.xml"/><Relationship Id="rId9" Type="http://schemas.openxmlformats.org/officeDocument/2006/relationships/slide" Target="slide11.xml"/><Relationship Id="rId1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124.xml"/><Relationship Id="rId11" Type="http://schemas.openxmlformats.org/officeDocument/2006/relationships/chart" Target="../charts/chart4.xml"/><Relationship Id="rId5" Type="http://schemas.openxmlformats.org/officeDocument/2006/relationships/audio" Target="../media/audio2.bin"/><Relationship Id="rId10" Type="http://schemas.openxmlformats.org/officeDocument/2006/relationships/image" Target="../media/image3.wmf"/><Relationship Id="rId4" Type="http://schemas.openxmlformats.org/officeDocument/2006/relationships/slide" Target="slide35.xml"/><Relationship Id="rId9" Type="http://schemas.openxmlformats.org/officeDocument/2006/relationships/slide" Target="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27.xml"/><Relationship Id="rId4" Type="http://schemas.openxmlformats.org/officeDocument/2006/relationships/image" Target="../media/image5.bm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27.xml"/><Relationship Id="rId4" Type="http://schemas.openxmlformats.org/officeDocument/2006/relationships/image" Target="../media/image6.bm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27.xml"/><Relationship Id="rId4" Type="http://schemas.openxmlformats.org/officeDocument/2006/relationships/image" Target="../media/image7.bm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27.xml"/><Relationship Id="rId4" Type="http://schemas.openxmlformats.org/officeDocument/2006/relationships/image" Target="../media/image8.bmp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43.xml"/><Relationship Id="rId13" Type="http://schemas.openxmlformats.org/officeDocument/2006/relationships/slide" Target="slide38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37.xml"/><Relationship Id="rId5" Type="http://schemas.openxmlformats.org/officeDocument/2006/relationships/image" Target="../media/image1.png"/><Relationship Id="rId10" Type="http://schemas.openxmlformats.org/officeDocument/2006/relationships/slide" Target="slide36.xml"/><Relationship Id="rId4" Type="http://schemas.openxmlformats.org/officeDocument/2006/relationships/image" Target="../media/image12.jpg"/><Relationship Id="rId9" Type="http://schemas.openxmlformats.org/officeDocument/2006/relationships/audio" Target="../media/audio2.bin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37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43.xml"/><Relationship Id="rId11" Type="http://schemas.openxmlformats.org/officeDocument/2006/relationships/image" Target="../media/image1.png"/><Relationship Id="rId5" Type="http://schemas.openxmlformats.org/officeDocument/2006/relationships/audio" Target="../media/audio1.bin"/><Relationship Id="rId10" Type="http://schemas.openxmlformats.org/officeDocument/2006/relationships/slide" Target="slide38.xml"/><Relationship Id="rId4" Type="http://schemas.openxmlformats.org/officeDocument/2006/relationships/slide" Target="slide124.xml"/><Relationship Id="rId9" Type="http://schemas.openxmlformats.org/officeDocument/2006/relationships/image" Target="../media/image3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40.xml"/><Relationship Id="rId3" Type="http://schemas.openxmlformats.org/officeDocument/2006/relationships/slideLayout" Target="../slideLayouts/slideLayout2.xml"/><Relationship Id="rId7" Type="http://schemas.openxmlformats.org/officeDocument/2006/relationships/slide" Target="slide43.xml"/><Relationship Id="rId12" Type="http://schemas.openxmlformats.org/officeDocument/2006/relationships/slide" Target="slide3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38.xml"/><Relationship Id="rId5" Type="http://schemas.openxmlformats.org/officeDocument/2006/relationships/slide" Target="slide124.xml"/><Relationship Id="rId15" Type="http://schemas.openxmlformats.org/officeDocument/2006/relationships/slide" Target="slide42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36.xml"/><Relationship Id="rId14" Type="http://schemas.openxmlformats.org/officeDocument/2006/relationships/slide" Target="slide4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43.xml"/><Relationship Id="rId11" Type="http://schemas.openxmlformats.org/officeDocument/2006/relationships/chart" Target="../charts/chart5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5.xml"/><Relationship Id="rId4" Type="http://schemas.openxmlformats.org/officeDocument/2006/relationships/image" Target="../media/image5.bm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1.xml"/><Relationship Id="rId11" Type="http://schemas.openxmlformats.org/officeDocument/2006/relationships/slide" Target="slide6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audio" Target="../media/audio3.bin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5.xml"/><Relationship Id="rId4" Type="http://schemas.openxmlformats.org/officeDocument/2006/relationships/image" Target="../media/image6.bm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5.xml"/><Relationship Id="rId4" Type="http://schemas.openxmlformats.org/officeDocument/2006/relationships/image" Target="../media/image7.bmp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5.xml"/><Relationship Id="rId4" Type="http://schemas.openxmlformats.org/officeDocument/2006/relationships/image" Target="../media/image8.bmp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slide" Target="slide51.xml"/><Relationship Id="rId12" Type="http://schemas.openxmlformats.org/officeDocument/2006/relationships/slide" Target="slide46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audio" Target="../media/audio1.bin"/><Relationship Id="rId11" Type="http://schemas.openxmlformats.org/officeDocument/2006/relationships/image" Target="../media/image3.wmf"/><Relationship Id="rId5" Type="http://schemas.openxmlformats.org/officeDocument/2006/relationships/slide" Target="slide124.xml"/><Relationship Id="rId10" Type="http://schemas.openxmlformats.org/officeDocument/2006/relationships/slide" Target="slide45.xml"/><Relationship Id="rId4" Type="http://schemas.openxmlformats.org/officeDocument/2006/relationships/image" Target="../media/image13.png"/><Relationship Id="rId9" Type="http://schemas.openxmlformats.org/officeDocument/2006/relationships/slide" Target="slide4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45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24.xml"/><Relationship Id="rId11" Type="http://schemas.openxmlformats.org/officeDocument/2006/relationships/image" Target="../media/image1.png"/><Relationship Id="rId5" Type="http://schemas.openxmlformats.org/officeDocument/2006/relationships/audio" Target="../media/audio2.bin"/><Relationship Id="rId10" Type="http://schemas.openxmlformats.org/officeDocument/2006/relationships/slide" Target="slide46.xml"/><Relationship Id="rId4" Type="http://schemas.openxmlformats.org/officeDocument/2006/relationships/slide" Target="slide51.xml"/><Relationship Id="rId9" Type="http://schemas.openxmlformats.org/officeDocument/2006/relationships/image" Target="../media/image3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48.xml"/><Relationship Id="rId3" Type="http://schemas.openxmlformats.org/officeDocument/2006/relationships/slideLayout" Target="../slideLayouts/slideLayout2.xml"/><Relationship Id="rId7" Type="http://schemas.openxmlformats.org/officeDocument/2006/relationships/slide" Target="slide51.xml"/><Relationship Id="rId12" Type="http://schemas.openxmlformats.org/officeDocument/2006/relationships/slide" Target="slide4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46.xml"/><Relationship Id="rId5" Type="http://schemas.openxmlformats.org/officeDocument/2006/relationships/slide" Target="slide124.xml"/><Relationship Id="rId15" Type="http://schemas.openxmlformats.org/officeDocument/2006/relationships/slide" Target="slide50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44.xml"/><Relationship Id="rId14" Type="http://schemas.openxmlformats.org/officeDocument/2006/relationships/slide" Target="slide49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44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51.xml"/><Relationship Id="rId11" Type="http://schemas.openxmlformats.org/officeDocument/2006/relationships/chart" Target="../charts/chart6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43.xml"/><Relationship Id="rId4" Type="http://schemas.openxmlformats.org/officeDocument/2006/relationships/image" Target="../media/image5.bm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43.xml"/><Relationship Id="rId4" Type="http://schemas.openxmlformats.org/officeDocument/2006/relationships/image" Target="../media/image6.bm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43.xml"/><Relationship Id="rId4" Type="http://schemas.openxmlformats.org/officeDocument/2006/relationships/image" Target="../media/image7.bm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audio" Target="../media/audio3.bin"/><Relationship Id="rId3" Type="http://schemas.openxmlformats.org/officeDocument/2006/relationships/slideLayout" Target="../slideLayouts/slideLayout2.xml"/><Relationship Id="rId7" Type="http://schemas.openxmlformats.org/officeDocument/2006/relationships/slide" Target="slide11.xml"/><Relationship Id="rId12" Type="http://schemas.openxmlformats.org/officeDocument/2006/relationships/slide" Target="slide7.xml"/><Relationship Id="rId2" Type="http://schemas.openxmlformats.org/officeDocument/2006/relationships/audio" Target="../media/media2.wav"/><Relationship Id="rId16" Type="http://schemas.openxmlformats.org/officeDocument/2006/relationships/slide" Target="slide10.xml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image" Target="../media/image3.wmf"/><Relationship Id="rId5" Type="http://schemas.openxmlformats.org/officeDocument/2006/relationships/slide" Target="slide124.xml"/><Relationship Id="rId15" Type="http://schemas.openxmlformats.org/officeDocument/2006/relationships/slide" Target="slide9.xml"/><Relationship Id="rId10" Type="http://schemas.openxmlformats.org/officeDocument/2006/relationships/slide" Target="slide4.xml"/><Relationship Id="rId4" Type="http://schemas.openxmlformats.org/officeDocument/2006/relationships/image" Target="../media/image1.png"/><Relationship Id="rId9" Type="http://schemas.openxmlformats.org/officeDocument/2006/relationships/slide" Target="slide6.xml"/><Relationship Id="rId14" Type="http://schemas.openxmlformats.org/officeDocument/2006/relationships/slide" Target="slide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43.xml"/><Relationship Id="rId4" Type="http://schemas.openxmlformats.org/officeDocument/2006/relationships/image" Target="../media/image8.bmp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.xml"/><Relationship Id="rId7" Type="http://schemas.openxmlformats.org/officeDocument/2006/relationships/slide" Target="slide59.xml"/><Relationship Id="rId12" Type="http://schemas.openxmlformats.org/officeDocument/2006/relationships/slide" Target="slide54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audio" Target="../media/audio1.bin"/><Relationship Id="rId11" Type="http://schemas.openxmlformats.org/officeDocument/2006/relationships/image" Target="../media/image3.wmf"/><Relationship Id="rId5" Type="http://schemas.openxmlformats.org/officeDocument/2006/relationships/slide" Target="slide124.xml"/><Relationship Id="rId10" Type="http://schemas.openxmlformats.org/officeDocument/2006/relationships/slide" Target="slide53.xml"/><Relationship Id="rId4" Type="http://schemas.openxmlformats.org/officeDocument/2006/relationships/image" Target="../media/image14.jpg"/><Relationship Id="rId9" Type="http://schemas.openxmlformats.org/officeDocument/2006/relationships/slide" Target="slide52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53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24.xml"/><Relationship Id="rId11" Type="http://schemas.openxmlformats.org/officeDocument/2006/relationships/image" Target="../media/image1.png"/><Relationship Id="rId5" Type="http://schemas.openxmlformats.org/officeDocument/2006/relationships/audio" Target="../media/audio2.bin"/><Relationship Id="rId10" Type="http://schemas.openxmlformats.org/officeDocument/2006/relationships/slide" Target="slide54.xml"/><Relationship Id="rId4" Type="http://schemas.openxmlformats.org/officeDocument/2006/relationships/slide" Target="slide59.xml"/><Relationship Id="rId9" Type="http://schemas.openxmlformats.org/officeDocument/2006/relationships/image" Target="../media/image3.w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5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59.xml"/><Relationship Id="rId12" Type="http://schemas.openxmlformats.org/officeDocument/2006/relationships/slide" Target="slide55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54.xml"/><Relationship Id="rId5" Type="http://schemas.openxmlformats.org/officeDocument/2006/relationships/slide" Target="slide124.xml"/><Relationship Id="rId15" Type="http://schemas.openxmlformats.org/officeDocument/2006/relationships/slide" Target="slide58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52.xml"/><Relationship Id="rId14" Type="http://schemas.openxmlformats.org/officeDocument/2006/relationships/slide" Target="slide57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59.xml"/><Relationship Id="rId11" Type="http://schemas.openxmlformats.org/officeDocument/2006/relationships/chart" Target="../charts/chart7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5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1.xml"/><Relationship Id="rId4" Type="http://schemas.openxmlformats.org/officeDocument/2006/relationships/image" Target="../media/image5.bm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1.xml"/><Relationship Id="rId4" Type="http://schemas.openxmlformats.org/officeDocument/2006/relationships/image" Target="../media/image6.bm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1.xml"/><Relationship Id="rId4" Type="http://schemas.openxmlformats.org/officeDocument/2006/relationships/image" Target="../media/image7.bm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1.xml"/><Relationship Id="rId4" Type="http://schemas.openxmlformats.org/officeDocument/2006/relationships/image" Target="../media/image8.bmp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67.xml"/><Relationship Id="rId13" Type="http://schemas.openxmlformats.org/officeDocument/2006/relationships/slide" Target="slide62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61.xml"/><Relationship Id="rId5" Type="http://schemas.openxmlformats.org/officeDocument/2006/relationships/image" Target="../media/image1.png"/><Relationship Id="rId10" Type="http://schemas.openxmlformats.org/officeDocument/2006/relationships/slide" Target="slide60.xml"/><Relationship Id="rId4" Type="http://schemas.openxmlformats.org/officeDocument/2006/relationships/image" Target="../media/image12.jpg"/><Relationship Id="rId9" Type="http://schemas.openxmlformats.org/officeDocument/2006/relationships/audio" Target="../media/audio2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11.xml"/><Relationship Id="rId11" Type="http://schemas.openxmlformats.org/officeDocument/2006/relationships/chart" Target="../charts/chart1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5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61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124.xml"/><Relationship Id="rId11" Type="http://schemas.openxmlformats.org/officeDocument/2006/relationships/image" Target="../media/image1.png"/><Relationship Id="rId5" Type="http://schemas.openxmlformats.org/officeDocument/2006/relationships/audio" Target="../media/audio2.bin"/><Relationship Id="rId10" Type="http://schemas.openxmlformats.org/officeDocument/2006/relationships/slide" Target="slide62.xml"/><Relationship Id="rId4" Type="http://schemas.openxmlformats.org/officeDocument/2006/relationships/slide" Target="slide67.xml"/><Relationship Id="rId9" Type="http://schemas.openxmlformats.org/officeDocument/2006/relationships/image" Target="../media/image3.wmf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64.xml"/><Relationship Id="rId3" Type="http://schemas.openxmlformats.org/officeDocument/2006/relationships/slideLayout" Target="../slideLayouts/slideLayout2.xml"/><Relationship Id="rId7" Type="http://schemas.openxmlformats.org/officeDocument/2006/relationships/slide" Target="slide67.xml"/><Relationship Id="rId12" Type="http://schemas.openxmlformats.org/officeDocument/2006/relationships/slide" Target="slide6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62.xml"/><Relationship Id="rId5" Type="http://schemas.openxmlformats.org/officeDocument/2006/relationships/slide" Target="slide124.xml"/><Relationship Id="rId15" Type="http://schemas.openxmlformats.org/officeDocument/2006/relationships/slide" Target="slide66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60.xml"/><Relationship Id="rId14" Type="http://schemas.openxmlformats.org/officeDocument/2006/relationships/slide" Target="slide65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60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67.xml"/><Relationship Id="rId11" Type="http://schemas.openxmlformats.org/officeDocument/2006/relationships/chart" Target="../charts/chart8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6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9.xml"/><Relationship Id="rId4" Type="http://schemas.openxmlformats.org/officeDocument/2006/relationships/image" Target="../media/image5.bmp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9.xml"/><Relationship Id="rId4" Type="http://schemas.openxmlformats.org/officeDocument/2006/relationships/image" Target="../media/image6.bmp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9.xml"/><Relationship Id="rId4" Type="http://schemas.openxmlformats.org/officeDocument/2006/relationships/image" Target="../media/image7.bmp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59.xml"/><Relationship Id="rId4" Type="http://schemas.openxmlformats.org/officeDocument/2006/relationships/image" Target="../media/image8.bmp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75.xml"/><Relationship Id="rId13" Type="http://schemas.openxmlformats.org/officeDocument/2006/relationships/slide" Target="slide70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69.xml"/><Relationship Id="rId5" Type="http://schemas.openxmlformats.org/officeDocument/2006/relationships/image" Target="../media/image1.png"/><Relationship Id="rId10" Type="http://schemas.openxmlformats.org/officeDocument/2006/relationships/slide" Target="slide68.xml"/><Relationship Id="rId4" Type="http://schemas.openxmlformats.org/officeDocument/2006/relationships/image" Target="../media/image14.jpg"/><Relationship Id="rId9" Type="http://schemas.openxmlformats.org/officeDocument/2006/relationships/audio" Target="../media/audio2.bin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69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75.xml"/><Relationship Id="rId11" Type="http://schemas.openxmlformats.org/officeDocument/2006/relationships/image" Target="../media/image1.png"/><Relationship Id="rId5" Type="http://schemas.openxmlformats.org/officeDocument/2006/relationships/audio" Target="../media/audio1.bin"/><Relationship Id="rId10" Type="http://schemas.openxmlformats.org/officeDocument/2006/relationships/slide" Target="slide70.xml"/><Relationship Id="rId4" Type="http://schemas.openxmlformats.org/officeDocument/2006/relationships/slide" Target="slide124.xml"/><Relationship Id="rId9" Type="http://schemas.openxmlformats.org/officeDocument/2006/relationships/image" Target="../media/image3.w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72.xml"/><Relationship Id="rId3" Type="http://schemas.openxmlformats.org/officeDocument/2006/relationships/slideLayout" Target="../slideLayouts/slideLayout2.xml"/><Relationship Id="rId7" Type="http://schemas.openxmlformats.org/officeDocument/2006/relationships/slide" Target="slide75.xml"/><Relationship Id="rId12" Type="http://schemas.openxmlformats.org/officeDocument/2006/relationships/slide" Target="slide7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70.xml"/><Relationship Id="rId5" Type="http://schemas.openxmlformats.org/officeDocument/2006/relationships/slide" Target="slide124.xml"/><Relationship Id="rId15" Type="http://schemas.openxmlformats.org/officeDocument/2006/relationships/slide" Target="slide74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68.xml"/><Relationship Id="rId14" Type="http://schemas.openxmlformats.org/officeDocument/2006/relationships/slide" Target="slide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.xml"/><Relationship Id="rId4" Type="http://schemas.openxmlformats.org/officeDocument/2006/relationships/image" Target="../media/image5.bmp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68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75.xml"/><Relationship Id="rId11" Type="http://schemas.openxmlformats.org/officeDocument/2006/relationships/chart" Target="../charts/chart9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6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67.xml"/><Relationship Id="rId4" Type="http://schemas.openxmlformats.org/officeDocument/2006/relationships/image" Target="../media/image5.bmp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67.xml"/><Relationship Id="rId4" Type="http://schemas.openxmlformats.org/officeDocument/2006/relationships/image" Target="../media/image6.bmp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67.xml"/><Relationship Id="rId4" Type="http://schemas.openxmlformats.org/officeDocument/2006/relationships/image" Target="../media/image7.bmp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67.xml"/><Relationship Id="rId4" Type="http://schemas.openxmlformats.org/officeDocument/2006/relationships/image" Target="../media/image8.bmp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83.xml"/><Relationship Id="rId13" Type="http://schemas.openxmlformats.org/officeDocument/2006/relationships/slide" Target="slide78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77.xml"/><Relationship Id="rId5" Type="http://schemas.openxmlformats.org/officeDocument/2006/relationships/image" Target="../media/image1.png"/><Relationship Id="rId10" Type="http://schemas.openxmlformats.org/officeDocument/2006/relationships/slide" Target="slide76.xml"/><Relationship Id="rId4" Type="http://schemas.openxmlformats.org/officeDocument/2006/relationships/image" Target="../media/image4.png"/><Relationship Id="rId9" Type="http://schemas.openxmlformats.org/officeDocument/2006/relationships/audio" Target="../media/audio2.bin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77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83.xml"/><Relationship Id="rId11" Type="http://schemas.openxmlformats.org/officeDocument/2006/relationships/image" Target="../media/image1.png"/><Relationship Id="rId5" Type="http://schemas.openxmlformats.org/officeDocument/2006/relationships/audio" Target="../media/audio1.bin"/><Relationship Id="rId10" Type="http://schemas.openxmlformats.org/officeDocument/2006/relationships/slide" Target="slide78.xml"/><Relationship Id="rId4" Type="http://schemas.openxmlformats.org/officeDocument/2006/relationships/slide" Target="slide124.xml"/><Relationship Id="rId9" Type="http://schemas.openxmlformats.org/officeDocument/2006/relationships/image" Target="../media/image3.w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80.xml"/><Relationship Id="rId3" Type="http://schemas.openxmlformats.org/officeDocument/2006/relationships/slideLayout" Target="../slideLayouts/slideLayout2.xml"/><Relationship Id="rId7" Type="http://schemas.openxmlformats.org/officeDocument/2006/relationships/slide" Target="slide83.xml"/><Relationship Id="rId12" Type="http://schemas.openxmlformats.org/officeDocument/2006/relationships/slide" Target="slide79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78.xml"/><Relationship Id="rId5" Type="http://schemas.openxmlformats.org/officeDocument/2006/relationships/slide" Target="slide124.xml"/><Relationship Id="rId15" Type="http://schemas.openxmlformats.org/officeDocument/2006/relationships/slide" Target="slide82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76.xml"/><Relationship Id="rId14" Type="http://schemas.openxmlformats.org/officeDocument/2006/relationships/slide" Target="slide81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slide" Target="slide76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83.xml"/><Relationship Id="rId11" Type="http://schemas.openxmlformats.org/officeDocument/2006/relationships/chart" Target="../charts/chart10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7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75.xml"/><Relationship Id="rId4" Type="http://schemas.openxmlformats.org/officeDocument/2006/relationships/image" Target="../media/image5.bm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.xml"/><Relationship Id="rId4" Type="http://schemas.openxmlformats.org/officeDocument/2006/relationships/image" Target="../media/image6.bmp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75.xml"/><Relationship Id="rId4" Type="http://schemas.openxmlformats.org/officeDocument/2006/relationships/image" Target="../media/image6.bmp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75.xml"/><Relationship Id="rId4" Type="http://schemas.openxmlformats.org/officeDocument/2006/relationships/image" Target="../media/image7.bmp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75.xml"/><Relationship Id="rId4" Type="http://schemas.openxmlformats.org/officeDocument/2006/relationships/image" Target="../media/image8.bmp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slide" Target="slide91.xml"/><Relationship Id="rId13" Type="http://schemas.openxmlformats.org/officeDocument/2006/relationships/slide" Target="slide86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85.xml"/><Relationship Id="rId5" Type="http://schemas.openxmlformats.org/officeDocument/2006/relationships/image" Target="../media/image1.png"/><Relationship Id="rId10" Type="http://schemas.openxmlformats.org/officeDocument/2006/relationships/slide" Target="slide84.xml"/><Relationship Id="rId4" Type="http://schemas.openxmlformats.org/officeDocument/2006/relationships/image" Target="../media/image15.png"/><Relationship Id="rId9" Type="http://schemas.openxmlformats.org/officeDocument/2006/relationships/audio" Target="../media/audio2.bin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slide" Target="slide85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slide" Target="slide91.xml"/><Relationship Id="rId11" Type="http://schemas.openxmlformats.org/officeDocument/2006/relationships/image" Target="../media/image1.png"/><Relationship Id="rId5" Type="http://schemas.openxmlformats.org/officeDocument/2006/relationships/audio" Target="../media/audio1.bin"/><Relationship Id="rId10" Type="http://schemas.openxmlformats.org/officeDocument/2006/relationships/slide" Target="slide86.xml"/><Relationship Id="rId4" Type="http://schemas.openxmlformats.org/officeDocument/2006/relationships/slide" Target="slide124.xml"/><Relationship Id="rId9" Type="http://schemas.openxmlformats.org/officeDocument/2006/relationships/image" Target="../media/image3.wmf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88.xml"/><Relationship Id="rId3" Type="http://schemas.openxmlformats.org/officeDocument/2006/relationships/slideLayout" Target="../slideLayouts/slideLayout2.xml"/><Relationship Id="rId7" Type="http://schemas.openxmlformats.org/officeDocument/2006/relationships/slide" Target="slide91.xml"/><Relationship Id="rId12" Type="http://schemas.openxmlformats.org/officeDocument/2006/relationships/slide" Target="slide8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86.xml"/><Relationship Id="rId5" Type="http://schemas.openxmlformats.org/officeDocument/2006/relationships/slide" Target="slide124.xml"/><Relationship Id="rId15" Type="http://schemas.openxmlformats.org/officeDocument/2006/relationships/slide" Target="slide90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84.xml"/><Relationship Id="rId14" Type="http://schemas.openxmlformats.org/officeDocument/2006/relationships/slide" Target="slide89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slide" Target="slide84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91.xml"/><Relationship Id="rId11" Type="http://schemas.openxmlformats.org/officeDocument/2006/relationships/chart" Target="../charts/chart11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8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5.bmp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6.bmp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7.b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3.xml"/><Relationship Id="rId4" Type="http://schemas.openxmlformats.org/officeDocument/2006/relationships/image" Target="../media/image7.bmp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8.bmp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slide" Target="slide99.xml"/><Relationship Id="rId13" Type="http://schemas.openxmlformats.org/officeDocument/2006/relationships/slide" Target="slide94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93.xml"/><Relationship Id="rId5" Type="http://schemas.openxmlformats.org/officeDocument/2006/relationships/image" Target="../media/image1.png"/><Relationship Id="rId10" Type="http://schemas.openxmlformats.org/officeDocument/2006/relationships/slide" Target="slide92.xml"/><Relationship Id="rId4" Type="http://schemas.openxmlformats.org/officeDocument/2006/relationships/image" Target="../media/image10.jpg"/><Relationship Id="rId9" Type="http://schemas.openxmlformats.org/officeDocument/2006/relationships/audio" Target="../media/audio2.bin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3" Type="http://schemas.openxmlformats.org/officeDocument/2006/relationships/slideLayout" Target="../slideLayouts/slideLayout2.xml"/><Relationship Id="rId7" Type="http://schemas.openxmlformats.org/officeDocument/2006/relationships/slide" Target="slide99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audio" Target="../media/audio1.bin"/><Relationship Id="rId11" Type="http://schemas.openxmlformats.org/officeDocument/2006/relationships/slide" Target="slide94.xml"/><Relationship Id="rId5" Type="http://schemas.openxmlformats.org/officeDocument/2006/relationships/slide" Target="slide124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93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audio" Target="../media/audio2.bin"/><Relationship Id="rId13" Type="http://schemas.openxmlformats.org/officeDocument/2006/relationships/slide" Target="slide96.xml"/><Relationship Id="rId3" Type="http://schemas.openxmlformats.org/officeDocument/2006/relationships/slideLayout" Target="../slideLayouts/slideLayout2.xml"/><Relationship Id="rId7" Type="http://schemas.openxmlformats.org/officeDocument/2006/relationships/slide" Target="slide99.xml"/><Relationship Id="rId12" Type="http://schemas.openxmlformats.org/officeDocument/2006/relationships/slide" Target="slide95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audio" Target="../media/audio1.bin"/><Relationship Id="rId11" Type="http://schemas.openxmlformats.org/officeDocument/2006/relationships/slide" Target="slide94.xml"/><Relationship Id="rId5" Type="http://schemas.openxmlformats.org/officeDocument/2006/relationships/slide" Target="slide124.xml"/><Relationship Id="rId15" Type="http://schemas.openxmlformats.org/officeDocument/2006/relationships/slide" Target="slide98.xml"/><Relationship Id="rId10" Type="http://schemas.openxmlformats.org/officeDocument/2006/relationships/image" Target="../media/image3.wmf"/><Relationship Id="rId4" Type="http://schemas.openxmlformats.org/officeDocument/2006/relationships/image" Target="../media/image1.png"/><Relationship Id="rId9" Type="http://schemas.openxmlformats.org/officeDocument/2006/relationships/slide" Target="slide92.xml"/><Relationship Id="rId14" Type="http://schemas.openxmlformats.org/officeDocument/2006/relationships/slide" Target="slide97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slide" Target="slide92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2.bin"/><Relationship Id="rId12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slide" Target="slide99.xml"/><Relationship Id="rId11" Type="http://schemas.openxmlformats.org/officeDocument/2006/relationships/chart" Target="../charts/chart12.xml"/><Relationship Id="rId5" Type="http://schemas.openxmlformats.org/officeDocument/2006/relationships/audio" Target="../media/audio1.bin"/><Relationship Id="rId10" Type="http://schemas.openxmlformats.org/officeDocument/2006/relationships/image" Target="../media/image3.wmf"/><Relationship Id="rId4" Type="http://schemas.openxmlformats.org/officeDocument/2006/relationships/slide" Target="slide124.xml"/><Relationship Id="rId9" Type="http://schemas.openxmlformats.org/officeDocument/2006/relationships/slide" Target="slide93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5.bmp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6.bmp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7.bmp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.png"/><Relationship Id="rId5" Type="http://schemas.openxmlformats.org/officeDocument/2006/relationships/slide" Target="slide83.xml"/><Relationship Id="rId4" Type="http://schemas.openxmlformats.org/officeDocument/2006/relationships/image" Target="../media/image8.bmp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slide" Target="slide107.xml"/><Relationship Id="rId13" Type="http://schemas.openxmlformats.org/officeDocument/2006/relationships/slide" Target="slide102.xml"/><Relationship Id="rId3" Type="http://schemas.openxmlformats.org/officeDocument/2006/relationships/slideLayout" Target="../slideLayouts/slideLayout2.xml"/><Relationship Id="rId7" Type="http://schemas.openxmlformats.org/officeDocument/2006/relationships/audio" Target="../media/audio1.bin"/><Relationship Id="rId12" Type="http://schemas.openxmlformats.org/officeDocument/2006/relationships/image" Target="../media/image3.wmf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slide" Target="slide124.xml"/><Relationship Id="rId11" Type="http://schemas.openxmlformats.org/officeDocument/2006/relationships/slide" Target="slide101.xml"/><Relationship Id="rId5" Type="http://schemas.openxmlformats.org/officeDocument/2006/relationships/image" Target="../media/image1.png"/><Relationship Id="rId10" Type="http://schemas.openxmlformats.org/officeDocument/2006/relationships/slide" Target="slide100.xml"/><Relationship Id="rId4" Type="http://schemas.openxmlformats.org/officeDocument/2006/relationships/image" Target="../media/image16.png"/><Relationship Id="rId9" Type="http://schemas.openxmlformats.org/officeDocument/2006/relationships/audio" Target="../media/audio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egi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63688" y="188640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lum bright="-27000" contrast="-2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0" y="0"/>
            <a:ext cx="9143998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2256" y="620688"/>
            <a:ext cx="84657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400" b="1" i="1" dirty="0">
                <a:solidFill>
                  <a:schemeClr val="bg1"/>
                </a:solidFill>
                <a:latin typeface="Arial" charset="0"/>
              </a:rPr>
              <a:t>Who w</a:t>
            </a:r>
            <a:r>
              <a:rPr lang="en-US" sz="4400" b="1" i="1" dirty="0" smtClean="0">
                <a:solidFill>
                  <a:schemeClr val="bg1"/>
                </a:solidFill>
                <a:latin typeface="Arial" charset="0"/>
              </a:rPr>
              <a:t>ants </a:t>
            </a:r>
            <a:r>
              <a:rPr lang="en-US" sz="4400" b="1" i="1" dirty="0">
                <a:solidFill>
                  <a:schemeClr val="bg1"/>
                </a:solidFill>
                <a:latin typeface="Arial" charset="0"/>
              </a:rPr>
              <a:t>to be a m</a:t>
            </a:r>
            <a:r>
              <a:rPr lang="en-US" sz="4400" b="1" i="1" dirty="0" smtClean="0">
                <a:solidFill>
                  <a:schemeClr val="bg1"/>
                </a:solidFill>
                <a:latin typeface="Arial" charset="0"/>
              </a:rPr>
              <a:t>illionaire?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3650" y="4365104"/>
            <a:ext cx="770485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Сделала презентацию-игру преподаватель 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МБОУ СОШ № 4, 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г. </a:t>
            </a:r>
            <a:r>
              <a:rPr lang="ru-RU" sz="3200" b="1" dirty="0" smtClean="0">
                <a:solidFill>
                  <a:schemeClr val="bg1"/>
                </a:solidFill>
                <a:latin typeface="Arial Narrow" pitchFamily="34" charset="0"/>
              </a:rPr>
              <a:t>Воронеж</a:t>
            </a:r>
            <a:endParaRPr lang="ru-RU" sz="32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pPr algn="ctr"/>
            <a:r>
              <a:rPr lang="ru-RU" sz="3600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Arial Narrow" pitchFamily="34" charset="0"/>
              </a:rPr>
              <a:t>Мухопад Виталина Анатольевна</a:t>
            </a:r>
            <a:endParaRPr lang="ru-RU" sz="4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>
            <a:hlinkClick r:id="" action="ppaction://customshow?id=0&amp;return=true"/>
            <a:hlinkHover r:id="" action="ppaction://noaction" highlightClick="1"/>
          </p:cNvPr>
          <p:cNvSpPr/>
          <p:nvPr/>
        </p:nvSpPr>
        <p:spPr>
          <a:xfrm>
            <a:off x="3110200" y="6138608"/>
            <a:ext cx="2476960" cy="47705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 программе</a:t>
            </a:r>
            <a:endParaRPr lang="ru-RU" sz="2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569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303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4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" y="0"/>
            <a:ext cx="9164269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4" y="2204864"/>
            <a:ext cx="5045611" cy="3331600"/>
            <a:chOff x="30445" y="2780928"/>
            <a:chExt cx="4582134" cy="266429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2664296"/>
            </a:xfrm>
            <a:prstGeom prst="wedgeEllipseCallout">
              <a:avLst>
                <a:gd name="adj1" fmla="val 82362"/>
                <a:gd name="adj2" fmla="val -3777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364107" y="3241609"/>
              <a:ext cx="4248472" cy="1845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u="sng" dirty="0" err="1">
                  <a:solidFill>
                    <a:schemeClr val="bg1"/>
                  </a:solidFill>
                </a:rPr>
                <a:t>Has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Mike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a </a:t>
              </a:r>
              <a:r>
                <a:rPr lang="ru-RU" sz="2400" b="1" dirty="0" err="1">
                  <a:solidFill>
                    <a:schemeClr val="bg1"/>
                  </a:solidFill>
                </a:rPr>
                <a:t>grey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rabbit</a:t>
              </a:r>
              <a:r>
                <a:rPr lang="ru-RU" sz="2400" b="1" dirty="0">
                  <a:solidFill>
                    <a:schemeClr val="bg1"/>
                  </a:solidFill>
                </a:rPr>
                <a:t>? – Есть ли у Майка серый кролик? Значение глагола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(3 лицо ед. ч.- </a:t>
              </a:r>
              <a:r>
                <a:rPr lang="ru-RU" sz="2400" b="1" dirty="0" err="1">
                  <a:solidFill>
                    <a:schemeClr val="bg1"/>
                  </a:solidFill>
                </a:rPr>
                <a:t>has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) – иметь, обладать, у кого-то  что-то есть. Правильный ответ – вариант D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.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2059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510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15875" y="3693318"/>
            <a:ext cx="9147175" cy="3128963"/>
            <a:chOff x="-15875" y="3693318"/>
            <a:chExt cx="9147175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-15875" y="3693318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4" action="ppaction://hlinksldjump">
                  <a:snd r:embed="rId5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22262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</a:t>
                </a:r>
                <a:r>
                  <a:rPr lang="en-US" b="1" dirty="0" err="1" smtClean="0">
                    <a:solidFill>
                      <a:srgbClr val="FFCC00"/>
                    </a:solidFill>
                    <a:latin typeface="Arial" charset="0"/>
                  </a:rPr>
                  <a:t>laz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_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4648200" y="4800600"/>
              <a:ext cx="4267200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16">
                <a:hlinkClick r:id="rId6" action="ppaction://hlinksldjump">
                  <a:snd r:embed="rId7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343542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err="1" smtClean="0">
                    <a:solidFill>
                      <a:srgbClr val="FFCC00"/>
                    </a:solidFill>
                    <a:latin typeface="Arial" charset="0"/>
                  </a:rPr>
                  <a:t>hav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_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" name="Группа 7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33648" y="706343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В каком слове нет буквы “e”? 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0648" y="58629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3407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89323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30065" y="680843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нет буквы </a:t>
            </a:r>
            <a:r>
              <a:rPr lang="en-US" dirty="0" smtClean="0"/>
              <a:t>“e”?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liv_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laz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43542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hav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34069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crocodil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060035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2100" y="706343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нет буквы </a:t>
            </a:r>
            <a:r>
              <a:rPr lang="en-US" dirty="0" smtClean="0"/>
              <a:t>“e”?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liv_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4512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laz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hav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crocodil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17317084"/>
              </p:ext>
            </p:extLst>
          </p:nvPr>
        </p:nvGraphicFramePr>
        <p:xfrm>
          <a:off x="2463800" y="-3130"/>
          <a:ext cx="4089400" cy="26558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6632" y="24102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77912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-1"/>
            <a:ext cx="3672408" cy="3428999"/>
            <a:chOff x="0" y="-1"/>
            <a:chExt cx="3672408" cy="3428999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-1"/>
              <a:ext cx="3672408" cy="3428999"/>
            </a:xfrm>
            <a:prstGeom prst="wedgeEllipseCallout">
              <a:avLst>
                <a:gd name="adj1" fmla="val 74190"/>
                <a:gd name="adj2" fmla="val 4922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10630" y="375670"/>
              <a:ext cx="252028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Live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- жить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, have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- иметь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, crocodile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- крокодил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, laz</a:t>
              </a:r>
              <a:r>
                <a:rPr lang="en-US" sz="2400" b="1" u="sng" dirty="0" smtClean="0">
                  <a:solidFill>
                    <a:schemeClr val="bg1"/>
                  </a:solidFill>
                </a:rPr>
                <a:t>y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- ленивый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 </a:t>
              </a:r>
              <a:r>
                <a:rPr lang="ru-RU" sz="2400" b="1" dirty="0">
                  <a:solidFill>
                    <a:schemeClr val="bg1"/>
                  </a:solidFill>
                </a:rPr>
                <a:t>П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равильный ответ – вариант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400" b="1" dirty="0">
                  <a:solidFill>
                    <a:schemeClr val="bg1"/>
                  </a:solidFill>
                </a:rPr>
                <a:t>С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708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05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148064" y="188640"/>
            <a:ext cx="3995936" cy="2805874"/>
            <a:chOff x="5148064" y="188640"/>
            <a:chExt cx="3995936" cy="280587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2664296"/>
            </a:xfrm>
            <a:prstGeom prst="wedgeEllipseCallout">
              <a:avLst>
                <a:gd name="adj1" fmla="val -53268"/>
                <a:gd name="adj2" fmla="val 10306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885892" y="316858"/>
              <a:ext cx="252028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Live</a:t>
              </a:r>
              <a:r>
                <a:rPr lang="ru-RU" sz="2400" b="1" dirty="0">
                  <a:solidFill>
                    <a:schemeClr val="bg1"/>
                  </a:solidFill>
                </a:rPr>
                <a:t> - жить,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- иметь, </a:t>
              </a:r>
              <a:r>
                <a:rPr lang="ru-RU" sz="2400" b="1" dirty="0" err="1">
                  <a:solidFill>
                    <a:schemeClr val="bg1"/>
                  </a:solidFill>
                </a:rPr>
                <a:t>crocodile</a:t>
              </a:r>
              <a:r>
                <a:rPr lang="ru-RU" sz="2400" b="1" dirty="0">
                  <a:solidFill>
                    <a:schemeClr val="bg1"/>
                  </a:solidFill>
                </a:rPr>
                <a:t> - крокодил, </a:t>
              </a:r>
              <a:r>
                <a:rPr lang="ru-RU" sz="2400" b="1" dirty="0" err="1">
                  <a:solidFill>
                    <a:schemeClr val="bg1"/>
                  </a:solidFill>
                </a:rPr>
                <a:t>laz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y</a:t>
              </a:r>
              <a:r>
                <a:rPr lang="ru-RU" sz="2400" b="1" dirty="0">
                  <a:solidFill>
                    <a:schemeClr val="bg1"/>
                  </a:solidFill>
                </a:rPr>
                <a:t> - ленивый. Правильный ответ – вариант С.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120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4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3995936" cy="2925061"/>
            <a:chOff x="0" y="10018"/>
            <a:chExt cx="3995936" cy="2925061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2925061"/>
            </a:xfrm>
            <a:prstGeom prst="wedgeEllipseCallout">
              <a:avLst>
                <a:gd name="adj1" fmla="val 79438"/>
                <a:gd name="adj2" fmla="val 6600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638690" y="318386"/>
              <a:ext cx="271855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Live</a:t>
              </a:r>
              <a:r>
                <a:rPr lang="ru-RU" sz="2400" b="1" dirty="0">
                  <a:solidFill>
                    <a:schemeClr val="bg1"/>
                  </a:solidFill>
                </a:rPr>
                <a:t> - жить,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- иметь, </a:t>
              </a:r>
              <a:r>
                <a:rPr lang="ru-RU" sz="2400" b="1" dirty="0" err="1">
                  <a:solidFill>
                    <a:schemeClr val="bg1"/>
                  </a:solidFill>
                </a:rPr>
                <a:t>crocodile</a:t>
              </a:r>
              <a:r>
                <a:rPr lang="ru-RU" sz="2400" b="1" dirty="0">
                  <a:solidFill>
                    <a:schemeClr val="bg1"/>
                  </a:solidFill>
                </a:rPr>
                <a:t> - крокодил, </a:t>
              </a:r>
              <a:r>
                <a:rPr lang="ru-RU" sz="2400" b="1" dirty="0" err="1">
                  <a:solidFill>
                    <a:schemeClr val="bg1"/>
                  </a:solidFill>
                </a:rPr>
                <a:t>laz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y</a:t>
              </a:r>
              <a:r>
                <a:rPr lang="ru-RU" sz="2400" b="1" dirty="0">
                  <a:solidFill>
                    <a:schemeClr val="bg1"/>
                  </a:solidFill>
                </a:rPr>
                <a:t> - ленивый. Правильный ответ – вариант С.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91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" y="0"/>
            <a:ext cx="9164269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2780928"/>
            <a:ext cx="4582134" cy="2664296"/>
            <a:chOff x="30445" y="2780928"/>
            <a:chExt cx="4582134" cy="266429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2664296"/>
            </a:xfrm>
            <a:prstGeom prst="wedgeEllipseCallout">
              <a:avLst>
                <a:gd name="adj1" fmla="val 98202"/>
                <a:gd name="adj2" fmla="val -5658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640160" y="3143580"/>
              <a:ext cx="338437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Live</a:t>
              </a:r>
              <a:r>
                <a:rPr lang="ru-RU" sz="2400" b="1" dirty="0">
                  <a:solidFill>
                    <a:schemeClr val="bg1"/>
                  </a:solidFill>
                </a:rPr>
                <a:t> - жить,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- иметь, </a:t>
              </a:r>
              <a:r>
                <a:rPr lang="ru-RU" sz="2400" b="1" dirty="0" err="1">
                  <a:solidFill>
                    <a:schemeClr val="bg1"/>
                  </a:solidFill>
                </a:rPr>
                <a:t>crocodile</a:t>
              </a:r>
              <a:r>
                <a:rPr lang="ru-RU" sz="2400" b="1" dirty="0">
                  <a:solidFill>
                    <a:schemeClr val="bg1"/>
                  </a:solidFill>
                </a:rPr>
                <a:t> - крокодил, </a:t>
              </a:r>
              <a:r>
                <a:rPr lang="ru-RU" sz="2400" b="1" dirty="0" err="1">
                  <a:solidFill>
                    <a:schemeClr val="bg1"/>
                  </a:solidFill>
                </a:rPr>
                <a:t>laz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y</a:t>
              </a:r>
              <a:r>
                <a:rPr lang="ru-RU" sz="2400" b="1" dirty="0">
                  <a:solidFill>
                    <a:schemeClr val="bg1"/>
                  </a:solidFill>
                </a:rPr>
                <a:t> - ленивый. Правильный ответ – вариант С.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04664" y="479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3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8" y="-8886"/>
            <a:ext cx="6560938" cy="4950054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60648" y="24102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55395" y="40958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r>
              <a:rPr lang="ru-RU" dirty="0"/>
              <a:t>Выбери </a:t>
            </a:r>
          </a:p>
          <a:p>
            <a:pPr algn="ctr"/>
            <a:r>
              <a:rPr lang="ru-RU" dirty="0"/>
              <a:t>правильный вариант ответа на вопрос: </a:t>
            </a:r>
          </a:p>
          <a:p>
            <a:pPr algn="ctr"/>
            <a:r>
              <a:rPr lang="ru-RU" b="1" dirty="0" err="1"/>
              <a:t>Are</a:t>
            </a:r>
            <a:r>
              <a:rPr lang="ru-RU" b="1" dirty="0"/>
              <a:t> </a:t>
            </a:r>
            <a:r>
              <a:rPr lang="ru-RU" b="1" dirty="0" err="1"/>
              <a:t>foxes</a:t>
            </a:r>
            <a:r>
              <a:rPr lang="ru-RU" b="1" dirty="0"/>
              <a:t> </a:t>
            </a:r>
            <a:r>
              <a:rPr lang="ru-RU" b="1" dirty="0" err="1"/>
              <a:t>green</a:t>
            </a:r>
            <a:r>
              <a:rPr lang="ru-RU" b="1" dirty="0"/>
              <a:t>?</a:t>
            </a:r>
          </a:p>
          <a:p>
            <a:pPr algn="ctr"/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Yes, it is.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0702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No, they aren’t.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3362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Yes, they are.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53362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No,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it isn’t.</a:t>
              </a:r>
              <a:endParaRPr lang="en-US" b="1" dirty="0">
                <a:solidFill>
                  <a:srgbClr val="FFCC00"/>
                </a:solidFill>
                <a:latin typeface="Arial" charset="0"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36051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 smtClean="0"/>
                <a:t>                </a:t>
              </a:r>
              <a:endParaRPr lang="ru-RU" dirty="0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 smtClean="0"/>
                <a:t>                </a:t>
              </a:r>
              <a:endParaRPr lang="ru-RU" dirty="0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4" action="ppaction://hlinksldjump">
                  <a:snd r:embed="rId5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222626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No, they aren’t.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4648200" y="4800600"/>
              <a:ext cx="4267200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16">
                <a:hlinkClick r:id="rId6" action="ppaction://hlinksldjump">
                  <a:snd r:embed="rId7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35794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Yes, they are.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2100" y="433114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Выбери </a:t>
            </a:r>
            <a:endParaRPr lang="en-US" dirty="0" smtClean="0"/>
          </a:p>
          <a:p>
            <a:pPr algn="ctr"/>
            <a:r>
              <a:rPr lang="ru-RU" dirty="0" smtClean="0"/>
              <a:t>правильный </a:t>
            </a:r>
            <a:r>
              <a:rPr lang="ru-RU" dirty="0"/>
              <a:t>вариант ответа </a:t>
            </a:r>
            <a:r>
              <a:rPr lang="ru-RU" dirty="0" smtClean="0"/>
              <a:t>на</a:t>
            </a:r>
            <a:r>
              <a:rPr lang="en-US" dirty="0" smtClean="0"/>
              <a:t> </a:t>
            </a:r>
            <a:r>
              <a:rPr lang="ru-RU" dirty="0" smtClean="0"/>
              <a:t>вопрос</a:t>
            </a:r>
            <a:r>
              <a:rPr lang="ru-RU" dirty="0"/>
              <a:t>: </a:t>
            </a:r>
            <a:endParaRPr lang="en-US" dirty="0" smtClean="0"/>
          </a:p>
          <a:p>
            <a:pPr algn="ctr"/>
            <a:r>
              <a:rPr lang="ru-RU" b="1" dirty="0" err="1" smtClean="0"/>
              <a:t>Are</a:t>
            </a:r>
            <a:r>
              <a:rPr lang="ru-RU" b="1" dirty="0" smtClean="0"/>
              <a:t> </a:t>
            </a:r>
            <a:r>
              <a:rPr lang="ru-RU" b="1" dirty="0" err="1"/>
              <a:t>foxes</a:t>
            </a:r>
            <a:r>
              <a:rPr lang="ru-RU" b="1" dirty="0"/>
              <a:t> </a:t>
            </a:r>
            <a:r>
              <a:rPr lang="ru-RU" b="1" dirty="0" err="1"/>
              <a:t>green</a:t>
            </a:r>
            <a:r>
              <a:rPr lang="ru-RU" b="1" dirty="0" smtClean="0"/>
              <a:t>?</a:t>
            </a:r>
            <a:endParaRPr lang="ru-RU" b="1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0648" y="24102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16466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0648" y="73237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36384" y="43238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r>
              <a:rPr lang="ru-RU" dirty="0"/>
              <a:t>Выбери </a:t>
            </a:r>
          </a:p>
          <a:p>
            <a:pPr algn="ctr"/>
            <a:r>
              <a:rPr lang="ru-RU" dirty="0"/>
              <a:t>правильный вариант ответа на вопрос: </a:t>
            </a:r>
          </a:p>
          <a:p>
            <a:pPr algn="ctr"/>
            <a:r>
              <a:rPr lang="ru-RU" b="1" dirty="0" err="1"/>
              <a:t>Are</a:t>
            </a:r>
            <a:r>
              <a:rPr lang="ru-RU" b="1" dirty="0"/>
              <a:t> </a:t>
            </a:r>
            <a:r>
              <a:rPr lang="ru-RU" b="1" dirty="0" err="1"/>
              <a:t>foxes</a:t>
            </a:r>
            <a:r>
              <a:rPr lang="ru-RU" b="1" dirty="0"/>
              <a:t> </a:t>
            </a:r>
            <a:r>
              <a:rPr lang="ru-RU" b="1" dirty="0" err="1"/>
              <a:t>green</a:t>
            </a:r>
            <a:r>
              <a:rPr lang="ru-RU" b="1" dirty="0"/>
              <a:t>?</a:t>
            </a:r>
          </a:p>
          <a:p>
            <a:pPr algn="ctr"/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Yes, it is.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2988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No, they aren’t.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3362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Yes, they are.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53362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No,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it isn’t.</a:t>
              </a:r>
              <a:endParaRPr lang="en-US" b="1" dirty="0">
                <a:solidFill>
                  <a:srgbClr val="FFCC00"/>
                </a:solidFill>
                <a:latin typeface="Arial" charset="0"/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65319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8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" y="0"/>
            <a:ext cx="6573616" cy="4675127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595976" y="413543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лишнее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dog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2209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red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tiger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6" name="Группа 85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7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8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1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2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3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8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3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8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3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7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" name="fon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332656" y="1265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0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8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40958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ru-RU" dirty="0" smtClean="0"/>
          </a:p>
          <a:p>
            <a:pPr algn="ctr"/>
            <a:r>
              <a:rPr lang="ru-RU" dirty="0"/>
              <a:t>Выбери </a:t>
            </a:r>
          </a:p>
          <a:p>
            <a:pPr algn="ctr"/>
            <a:r>
              <a:rPr lang="ru-RU" dirty="0"/>
              <a:t>правильный вариант ответа на вопрос: </a:t>
            </a:r>
          </a:p>
          <a:p>
            <a:pPr algn="ctr"/>
            <a:r>
              <a:rPr lang="ru-RU" b="1" dirty="0" err="1"/>
              <a:t>Are</a:t>
            </a:r>
            <a:r>
              <a:rPr lang="ru-RU" b="1" dirty="0"/>
              <a:t> </a:t>
            </a:r>
            <a:r>
              <a:rPr lang="ru-RU" b="1" dirty="0" err="1"/>
              <a:t>foxes</a:t>
            </a:r>
            <a:r>
              <a:rPr lang="ru-RU" b="1" dirty="0"/>
              <a:t> </a:t>
            </a:r>
            <a:r>
              <a:rPr lang="ru-RU" b="1" dirty="0" err="1"/>
              <a:t>green</a:t>
            </a:r>
            <a:r>
              <a:rPr lang="ru-RU" b="1" dirty="0"/>
              <a:t>?</a:t>
            </a:r>
          </a:p>
          <a:p>
            <a:pPr algn="ctr"/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Yes, it is.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0702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No, they aren’t.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Yes, they are.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53362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No,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it isn’t.</a:t>
              </a:r>
              <a:endParaRPr lang="en-US" b="1" dirty="0">
                <a:solidFill>
                  <a:srgbClr val="FFCC00"/>
                </a:solidFill>
                <a:latin typeface="Arial" charset="0"/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51801228"/>
              </p:ext>
            </p:extLst>
          </p:nvPr>
        </p:nvGraphicFramePr>
        <p:xfrm>
          <a:off x="2419350" y="0"/>
          <a:ext cx="4135832" cy="261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260648" y="19173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63187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4221088"/>
            <a:chOff x="0" y="0"/>
            <a:chExt cx="3672408" cy="400506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4005064"/>
            </a:xfrm>
            <a:prstGeom prst="wedgeEllipseCallout">
              <a:avLst>
                <a:gd name="adj1" fmla="val 75227"/>
                <a:gd name="adj2" fmla="val 3648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454038" y="609600"/>
              <a:ext cx="3096344" cy="3007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bg1"/>
                  </a:solidFill>
                </a:rPr>
                <a:t>Краткий утвердительный ответ в английском языке состоит из слова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Yes,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местоимения и соответствующего глагола: </a:t>
              </a:r>
            </a:p>
            <a:p>
              <a:r>
                <a:rPr lang="en-US" sz="2000" b="1" dirty="0" smtClean="0">
                  <a:solidFill>
                    <a:schemeClr val="bg1"/>
                  </a:solidFill>
                </a:rPr>
                <a:t>Are </a:t>
              </a:r>
              <a:r>
                <a:rPr lang="en-US" sz="2000" b="1" dirty="0">
                  <a:solidFill>
                    <a:schemeClr val="bg1"/>
                  </a:solidFill>
                </a:rPr>
                <a:t>foxes green?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-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No, </a:t>
              </a:r>
              <a:r>
                <a:rPr lang="en-US" sz="2000" b="1" dirty="0">
                  <a:solidFill>
                    <a:schemeClr val="bg1"/>
                  </a:solidFill>
                </a:rPr>
                <a:t>they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aren’t.</a:t>
              </a:r>
              <a:endParaRPr lang="en-US" sz="2000" b="1" dirty="0">
                <a:solidFill>
                  <a:schemeClr val="bg1"/>
                </a:solidFill>
              </a:endParaRPr>
            </a:p>
            <a:p>
              <a:r>
                <a:rPr lang="ru-RU" sz="2000" b="1" dirty="0" smtClean="0">
                  <a:solidFill>
                    <a:schemeClr val="bg1"/>
                  </a:solidFill>
                </a:rPr>
                <a:t>Правильный ответ – вариант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000" b="1" dirty="0">
                  <a:solidFill>
                    <a:schemeClr val="bg1"/>
                  </a:solidFill>
                </a:rPr>
                <a:t>С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3972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1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4860032" y="188640"/>
            <a:ext cx="4283968" cy="3465880"/>
            <a:chOff x="5148064" y="188640"/>
            <a:chExt cx="3995936" cy="2664296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2664296"/>
            </a:xfrm>
            <a:prstGeom prst="wedgeEllipseCallout">
              <a:avLst>
                <a:gd name="adj1" fmla="val -36370"/>
                <a:gd name="adj2" fmla="val 5249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589984" y="742181"/>
              <a:ext cx="3456384" cy="1727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bg1"/>
                  </a:solidFill>
                </a:rPr>
                <a:t>Краткий утвердительный ответ в английском языке состоит из слова </a:t>
              </a:r>
              <a:r>
                <a:rPr lang="ru-RU" sz="2000" b="1" dirty="0" err="1">
                  <a:solidFill>
                    <a:schemeClr val="bg1"/>
                  </a:solidFill>
                </a:rPr>
                <a:t>Yes</a:t>
              </a:r>
              <a:r>
                <a:rPr lang="ru-RU" sz="2000" b="1" dirty="0">
                  <a:solidFill>
                    <a:schemeClr val="bg1"/>
                  </a:solidFill>
                </a:rPr>
                <a:t>, местоимения и соответствующего глагола: </a:t>
              </a:r>
            </a:p>
            <a:p>
              <a:r>
                <a:rPr lang="ru-RU" sz="2000" b="1" dirty="0" err="1">
                  <a:solidFill>
                    <a:schemeClr val="bg1"/>
                  </a:solidFill>
                </a:rPr>
                <a:t>Are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foxes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green</a:t>
              </a:r>
              <a:r>
                <a:rPr lang="ru-RU" sz="2000" b="1" dirty="0">
                  <a:solidFill>
                    <a:schemeClr val="bg1"/>
                  </a:solidFill>
                </a:rPr>
                <a:t>?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-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No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, </a:t>
              </a:r>
              <a:r>
                <a:rPr lang="ru-RU" sz="2000" b="1" dirty="0" err="1">
                  <a:solidFill>
                    <a:schemeClr val="bg1"/>
                  </a:solidFill>
                </a:rPr>
                <a:t>they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 smtClean="0">
                  <a:solidFill>
                    <a:schemeClr val="bg1"/>
                  </a:solidFill>
                </a:rPr>
                <a:t>are</a:t>
              </a:r>
              <a:r>
                <a:rPr lang="en-US" sz="2000" b="1" dirty="0" err="1" smtClean="0">
                  <a:solidFill>
                    <a:schemeClr val="bg1"/>
                  </a:solidFill>
                </a:rPr>
                <a:t>n’t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.</a:t>
              </a:r>
              <a:endParaRPr lang="ru-RU" sz="2000" b="1" dirty="0">
                <a:solidFill>
                  <a:schemeClr val="bg1"/>
                </a:solidFill>
              </a:endParaRPr>
            </a:p>
            <a:p>
              <a:r>
                <a:rPr lang="ru-RU" sz="2000" b="1" dirty="0">
                  <a:solidFill>
                    <a:schemeClr val="bg1"/>
                  </a:solidFill>
                </a:rPr>
                <a:t>Правильный ответ – вариант С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.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53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92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3995936" cy="3851029"/>
            <a:chOff x="0" y="10018"/>
            <a:chExt cx="3995936" cy="3851029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3851029"/>
            </a:xfrm>
            <a:prstGeom prst="wedgeEllipseCallout">
              <a:avLst>
                <a:gd name="adj1" fmla="val 84682"/>
                <a:gd name="adj2" fmla="val 4205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341462" y="554020"/>
              <a:ext cx="3384376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bg1"/>
                  </a:solidFill>
                </a:rPr>
                <a:t>Краткий утвердительный ответ в английском языке состоит из слова </a:t>
              </a:r>
              <a:r>
                <a:rPr lang="ru-RU" sz="2000" b="1" dirty="0" err="1">
                  <a:solidFill>
                    <a:schemeClr val="bg1"/>
                  </a:solidFill>
                </a:rPr>
                <a:t>Yes</a:t>
              </a:r>
              <a:r>
                <a:rPr lang="ru-RU" sz="2000" b="1" dirty="0">
                  <a:solidFill>
                    <a:schemeClr val="bg1"/>
                  </a:solidFill>
                </a:rPr>
                <a:t>, местоимения и соответствующего глагола: </a:t>
              </a:r>
            </a:p>
            <a:p>
              <a:r>
                <a:rPr lang="ru-RU" sz="2000" b="1" dirty="0" err="1">
                  <a:solidFill>
                    <a:schemeClr val="bg1"/>
                  </a:solidFill>
                </a:rPr>
                <a:t>Are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foxes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green</a:t>
              </a:r>
              <a:r>
                <a:rPr lang="ru-RU" sz="2000" b="1" dirty="0">
                  <a:solidFill>
                    <a:schemeClr val="bg1"/>
                  </a:solidFill>
                </a:rPr>
                <a:t>?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-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No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, </a:t>
              </a:r>
              <a:r>
                <a:rPr lang="ru-RU" sz="2000" b="1" dirty="0" err="1">
                  <a:solidFill>
                    <a:schemeClr val="bg1"/>
                  </a:solidFill>
                </a:rPr>
                <a:t>they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 smtClean="0">
                  <a:solidFill>
                    <a:schemeClr val="bg1"/>
                  </a:solidFill>
                </a:rPr>
                <a:t>are</a:t>
              </a:r>
              <a:r>
                <a:rPr lang="en-US" sz="2000" b="1" dirty="0" err="1" smtClean="0">
                  <a:solidFill>
                    <a:schemeClr val="bg1"/>
                  </a:solidFill>
                </a:rPr>
                <a:t>n’t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.</a:t>
              </a:r>
              <a:endParaRPr lang="ru-RU" sz="2000" b="1" dirty="0">
                <a:solidFill>
                  <a:schemeClr val="bg1"/>
                </a:solidFill>
              </a:endParaRPr>
            </a:p>
            <a:p>
              <a:r>
                <a:rPr lang="ru-RU" sz="2000" b="1" dirty="0">
                  <a:solidFill>
                    <a:schemeClr val="bg1"/>
                  </a:solidFill>
                </a:rPr>
                <a:t>Правильный ответ – вариант С.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-457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537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4" y="2420888"/>
            <a:ext cx="4901595" cy="3024336"/>
            <a:chOff x="30444" y="2420888"/>
            <a:chExt cx="4901595" cy="302433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4" y="2420888"/>
              <a:ext cx="4901595" cy="3024336"/>
            </a:xfrm>
            <a:prstGeom prst="wedgeEllipseCallout">
              <a:avLst>
                <a:gd name="adj1" fmla="val 83822"/>
                <a:gd name="adj2" fmla="val -3894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505690" y="3143580"/>
              <a:ext cx="442634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bg1"/>
                  </a:solidFill>
                </a:rPr>
                <a:t>Краткий утвердительный ответ в английском языке состоит из слова </a:t>
              </a:r>
              <a:r>
                <a:rPr lang="ru-RU" sz="2000" b="1" dirty="0" err="1">
                  <a:solidFill>
                    <a:schemeClr val="bg1"/>
                  </a:solidFill>
                </a:rPr>
                <a:t>Yes</a:t>
              </a:r>
              <a:r>
                <a:rPr lang="ru-RU" sz="2000" b="1" dirty="0">
                  <a:solidFill>
                    <a:schemeClr val="bg1"/>
                  </a:solidFill>
                </a:rPr>
                <a:t>, местоимения и соответствующего глагола: </a:t>
              </a:r>
            </a:p>
            <a:p>
              <a:r>
                <a:rPr lang="ru-RU" sz="2000" b="1" dirty="0" err="1">
                  <a:solidFill>
                    <a:schemeClr val="bg1"/>
                  </a:solidFill>
                </a:rPr>
                <a:t>Are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foxes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green</a:t>
              </a:r>
              <a:r>
                <a:rPr lang="ru-RU" sz="2000" b="1" dirty="0">
                  <a:solidFill>
                    <a:schemeClr val="bg1"/>
                  </a:solidFill>
                </a:rPr>
                <a:t>?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-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No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, </a:t>
              </a:r>
              <a:r>
                <a:rPr lang="ru-RU" sz="2000" b="1" dirty="0" err="1">
                  <a:solidFill>
                    <a:schemeClr val="bg1"/>
                  </a:solidFill>
                </a:rPr>
                <a:t>they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 smtClean="0">
                  <a:solidFill>
                    <a:schemeClr val="bg1"/>
                  </a:solidFill>
                </a:rPr>
                <a:t>are</a:t>
              </a:r>
              <a:r>
                <a:rPr lang="en-US" sz="2000" b="1" dirty="0" err="1" smtClean="0">
                  <a:solidFill>
                    <a:schemeClr val="bg1"/>
                  </a:solidFill>
                </a:rPr>
                <a:t>n’t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.</a:t>
              </a:r>
              <a:endParaRPr lang="ru-RU" sz="2000" b="1" dirty="0">
                <a:solidFill>
                  <a:schemeClr val="bg1"/>
                </a:solidFill>
              </a:endParaRPr>
            </a:p>
            <a:p>
              <a:r>
                <a:rPr lang="ru-RU" sz="2000" b="1" dirty="0">
                  <a:solidFill>
                    <a:schemeClr val="bg1"/>
                  </a:solidFill>
                </a:rPr>
                <a:t>Правильный ответ – вариант С.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71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16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814"/>
            <a:ext cx="6984892" cy="5100553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88640" y="-56352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35535" y="8731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Какой из глаголов переводится </a:t>
            </a:r>
          </a:p>
          <a:p>
            <a:pPr algn="ctr"/>
            <a:r>
              <a:rPr lang="ru-RU" dirty="0" smtClean="0"/>
              <a:t>как «возьми»?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191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: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go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 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    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2226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take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1886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28600" y="4800600"/>
              <a:ext cx="4267200" cy="914400"/>
              <a:chOff x="228600" y="4800600"/>
              <a:chExt cx="4267200" cy="914400"/>
            </a:xfrm>
          </p:grpSpPr>
          <p:sp>
            <p:nvSpPr>
              <p:cNvPr id="65" name="AutoShape 4"/>
              <p:cNvSpPr>
                <a:spLocks noChangeArrowheads="1"/>
              </p:cNvSpPr>
              <p:nvPr/>
            </p:nvSpPr>
            <p:spPr bwMode="auto">
              <a:xfrm>
                <a:off x="2286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" name="Text Box 14">
                <a:hlinkClick r:id="rId4" action="ppaction://hlinksldjump">
                  <a:snd r:embed="rId5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400" y="5029200"/>
                <a:ext cx="3657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  A: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go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6" action="ppaction://hlinksldjump">
                  <a:snd r:embed="rId7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45122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take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97286" y="10158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Какой из глаголов переводится </a:t>
            </a:r>
          </a:p>
          <a:p>
            <a:pPr algn="ctr"/>
            <a:r>
              <a:rPr lang="ru-RU" dirty="0"/>
              <a:t>как «возьми»? 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88640" y="38731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2743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0648" y="-37357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06312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Какой из глаголов переводится </a:t>
            </a:r>
          </a:p>
          <a:p>
            <a:pPr algn="ctr"/>
            <a:r>
              <a:rPr lang="ru-RU" dirty="0" smtClean="0"/>
              <a:t>как «возьми»?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191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: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go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 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    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5274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take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4" y="1351183"/>
            <a:ext cx="2767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 сейчас выберите друга.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6" name="TextBox 85">
            <a:hlinkClick r:id="rId12" action="ppaction://hlinksldjump"/>
          </p:cNvPr>
          <p:cNvSpPr txBox="1"/>
          <p:nvPr/>
        </p:nvSpPr>
        <p:spPr>
          <a:xfrm>
            <a:off x="3603625" y="515879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7" name="TextBox 86">
            <a:hlinkClick r:id="rId13" action="ppaction://hlinksldjump"/>
          </p:cNvPr>
          <p:cNvSpPr txBox="1"/>
          <p:nvPr/>
        </p:nvSpPr>
        <p:spPr>
          <a:xfrm>
            <a:off x="3603625" y="898204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8" name="TextBox 87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9" name="TextBox 88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90" name="Группа 89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91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6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7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2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6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2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7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1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1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5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77816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0208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Какой из глаголов переводится </a:t>
            </a:r>
          </a:p>
          <a:p>
            <a:pPr algn="ctr"/>
            <a:r>
              <a:rPr lang="ru-RU" dirty="0" smtClean="0"/>
              <a:t>как «возьми»?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191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: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go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 </a:t>
              </a:r>
              <a:r>
                <a:rPr lang="ru-RU" b="1" dirty="0" smtClean="0">
                  <a:solidFill>
                    <a:srgbClr val="FFCC00"/>
                  </a:solidFill>
                  <a:latin typeface="Arial" charset="0"/>
                </a:rPr>
                <a:t>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    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take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43542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43542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362645097"/>
              </p:ext>
            </p:extLst>
          </p:nvPr>
        </p:nvGraphicFramePr>
        <p:xfrm>
          <a:off x="2102023" y="12700"/>
          <a:ext cx="4473401" cy="2615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6632" y="81286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3976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Graphic spid="2" grpId="0">
        <p:bldAsOne/>
      </p:bldGraphic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3789040"/>
            <a:chOff x="0" y="0"/>
            <a:chExt cx="3672408" cy="3789040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3789040"/>
            </a:xfrm>
            <a:prstGeom prst="wedgeEllipseCallout">
              <a:avLst>
                <a:gd name="adj1" fmla="val 77249"/>
                <a:gd name="adj2" fmla="val 4222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323528" y="845424"/>
              <a:ext cx="324036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</a:rPr>
                <a:t>To go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ходить, идти;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to like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нравиться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,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любить;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to have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– иметь;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to </a:t>
              </a:r>
              <a:r>
                <a:rPr lang="en-US" sz="2000" b="1" u="sng" dirty="0" smtClean="0">
                  <a:solidFill>
                    <a:schemeClr val="bg1"/>
                  </a:solidFill>
                </a:rPr>
                <a:t>take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брать, </a:t>
              </a:r>
              <a:r>
                <a:rPr lang="ru-RU" sz="2000" b="1" u="sng" dirty="0" smtClean="0">
                  <a:solidFill>
                    <a:schemeClr val="bg1"/>
                  </a:solidFill>
                </a:rPr>
                <a:t>взять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.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“Take!” -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«Возьми!» </a:t>
              </a:r>
              <a:endParaRPr lang="en-US" sz="2000" b="1" dirty="0" smtClean="0">
                <a:solidFill>
                  <a:schemeClr val="bg1"/>
                </a:solidFill>
              </a:endParaRPr>
            </a:p>
            <a:p>
              <a:r>
                <a:rPr lang="ru-RU" sz="2000" b="1" dirty="0" smtClean="0">
                  <a:solidFill>
                    <a:schemeClr val="bg1"/>
                  </a:solidFill>
                </a:rPr>
                <a:t>Правильный ответ – вариант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000" b="1" dirty="0">
                  <a:solidFill>
                    <a:schemeClr val="bg1"/>
                  </a:solidFill>
                </a:rPr>
                <a:t>С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32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5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228600" y="4800600"/>
              <a:ext cx="4267200" cy="914400"/>
              <a:chOff x="228600" y="4800600"/>
              <a:chExt cx="4267200" cy="914400"/>
            </a:xfrm>
          </p:grpSpPr>
          <p:sp>
            <p:nvSpPr>
              <p:cNvPr id="65" name="AutoShape 4"/>
              <p:cNvSpPr>
                <a:spLocks noChangeArrowheads="1"/>
              </p:cNvSpPr>
              <p:nvPr/>
            </p:nvSpPr>
            <p:spPr bwMode="auto">
              <a:xfrm>
                <a:off x="2286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" name="Text Box 14">
                <a:hlinkClick r:id="rId4" action="ppaction://hlinksldjump">
                  <a:snd r:embed="rId5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400" y="5029200"/>
                <a:ext cx="3657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  A: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dog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4648200" y="4800600"/>
              <a:ext cx="4267200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dirty="0" smtClean="0"/>
                  <a:t> </a:t>
                </a:r>
                <a:endParaRPr lang="ru-RU" dirty="0"/>
              </a:p>
            </p:txBody>
          </p:sp>
          <p:sp>
            <p:nvSpPr>
              <p:cNvPr id="71" name="Text Box 16">
                <a:hlinkClick r:id="rId6" action="ppaction://hlinksldjump">
                  <a:snd r:embed="rId7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2895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red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9" name="Группа 8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4105491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Какое слово лишнее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88640" y="141654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9756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148064" y="188640"/>
            <a:ext cx="3995936" cy="2664296"/>
            <a:chOff x="5148064" y="188640"/>
            <a:chExt cx="3995936" cy="2664296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2664296"/>
            </a:xfrm>
            <a:prstGeom prst="wedgeEllipseCallout">
              <a:avLst>
                <a:gd name="adj1" fmla="val -53268"/>
                <a:gd name="adj2" fmla="val 10306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566040" y="571886"/>
              <a:ext cx="338437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go</a:t>
              </a:r>
              <a:r>
                <a:rPr lang="ru-RU" sz="2000" b="1" dirty="0">
                  <a:solidFill>
                    <a:schemeClr val="bg1"/>
                  </a:solidFill>
                </a:rPr>
                <a:t> – ходить, идти;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like</a:t>
              </a:r>
              <a:r>
                <a:rPr lang="ru-RU" sz="2000" b="1" dirty="0">
                  <a:solidFill>
                    <a:schemeClr val="bg1"/>
                  </a:solidFill>
                </a:rPr>
                <a:t>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нравиться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,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000" b="1" dirty="0">
                  <a:solidFill>
                    <a:schemeClr val="bg1"/>
                  </a:solidFill>
                </a:rPr>
                <a:t>любить;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have</a:t>
              </a:r>
              <a:r>
                <a:rPr lang="ru-RU" sz="2000" b="1" dirty="0">
                  <a:solidFill>
                    <a:schemeClr val="bg1"/>
                  </a:solidFill>
                </a:rPr>
                <a:t> – иметь;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take</a:t>
              </a:r>
              <a:r>
                <a:rPr lang="ru-RU" sz="2000" b="1" dirty="0">
                  <a:solidFill>
                    <a:schemeClr val="bg1"/>
                  </a:solidFill>
                </a:rPr>
                <a:t> – брать, взять. “</a:t>
              </a:r>
              <a:r>
                <a:rPr lang="ru-RU" sz="2000" b="1" dirty="0" err="1">
                  <a:solidFill>
                    <a:schemeClr val="bg1"/>
                  </a:solidFill>
                </a:rPr>
                <a:t>Take</a:t>
              </a:r>
              <a:r>
                <a:rPr lang="ru-RU" sz="2000" b="1" dirty="0">
                  <a:solidFill>
                    <a:schemeClr val="bg1"/>
                  </a:solidFill>
                </a:rPr>
                <a:t>!” - «Возьми!» </a:t>
              </a:r>
            </a:p>
            <a:p>
              <a:r>
                <a:rPr lang="ru-RU" sz="2000" b="1" dirty="0">
                  <a:solidFill>
                    <a:schemeClr val="bg1"/>
                  </a:solidFill>
                </a:rPr>
                <a:t>Правильный ответ – вариант С.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56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9"/>
            <a:ext cx="3995936" cy="2664296"/>
            <a:chOff x="0" y="10019"/>
            <a:chExt cx="3995936" cy="2664296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9"/>
              <a:ext cx="3995936" cy="2664296"/>
            </a:xfrm>
            <a:prstGeom prst="wedgeEllipseCallout">
              <a:avLst>
                <a:gd name="adj1" fmla="val 63229"/>
                <a:gd name="adj2" fmla="val 6926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323528" y="372671"/>
              <a:ext cx="3384376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go</a:t>
              </a:r>
              <a:r>
                <a:rPr lang="ru-RU" sz="2000" b="1" dirty="0">
                  <a:solidFill>
                    <a:schemeClr val="bg1"/>
                  </a:solidFill>
                </a:rPr>
                <a:t> – ходить, идти;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like</a:t>
              </a:r>
              <a:r>
                <a:rPr lang="ru-RU" sz="2000" b="1" dirty="0">
                  <a:solidFill>
                    <a:schemeClr val="bg1"/>
                  </a:solidFill>
                </a:rPr>
                <a:t>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нравиться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,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000" b="1" dirty="0">
                  <a:solidFill>
                    <a:schemeClr val="bg1"/>
                  </a:solidFill>
                </a:rPr>
                <a:t>любить;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have</a:t>
              </a:r>
              <a:r>
                <a:rPr lang="ru-RU" sz="2000" b="1" dirty="0">
                  <a:solidFill>
                    <a:schemeClr val="bg1"/>
                  </a:solidFill>
                </a:rPr>
                <a:t> – иметь;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take</a:t>
              </a:r>
              <a:r>
                <a:rPr lang="ru-RU" sz="2000" b="1" dirty="0">
                  <a:solidFill>
                    <a:schemeClr val="bg1"/>
                  </a:solidFill>
                </a:rPr>
                <a:t> – брать, взять. “</a:t>
              </a:r>
              <a:r>
                <a:rPr lang="ru-RU" sz="2000" b="1" dirty="0" err="1">
                  <a:solidFill>
                    <a:schemeClr val="bg1"/>
                  </a:solidFill>
                </a:rPr>
                <a:t>Take</a:t>
              </a:r>
              <a:r>
                <a:rPr lang="ru-RU" sz="2000" b="1" dirty="0">
                  <a:solidFill>
                    <a:schemeClr val="bg1"/>
                  </a:solidFill>
                </a:rPr>
                <a:t>!” - «Возьми!» </a:t>
              </a:r>
            </a:p>
            <a:p>
              <a:r>
                <a:rPr lang="ru-RU" sz="2000" b="1" dirty="0">
                  <a:solidFill>
                    <a:schemeClr val="bg1"/>
                  </a:solidFill>
                </a:rPr>
                <a:t>Правильный ответ – вариант С.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-903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7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2780928"/>
            <a:ext cx="4582134" cy="2664296"/>
            <a:chOff x="30445" y="2780928"/>
            <a:chExt cx="4582134" cy="266429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2664296"/>
            </a:xfrm>
            <a:prstGeom prst="wedgeEllipseCallout">
              <a:avLst>
                <a:gd name="adj1" fmla="val 98202"/>
                <a:gd name="adj2" fmla="val -5658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485308" y="3212976"/>
              <a:ext cx="3672408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go</a:t>
              </a:r>
              <a:r>
                <a:rPr lang="ru-RU" sz="2000" b="1" dirty="0">
                  <a:solidFill>
                    <a:schemeClr val="bg1"/>
                  </a:solidFill>
                </a:rPr>
                <a:t> – ходить, идти;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like</a:t>
              </a:r>
              <a:r>
                <a:rPr lang="ru-RU" sz="2000" b="1" dirty="0">
                  <a:solidFill>
                    <a:schemeClr val="bg1"/>
                  </a:solidFill>
                </a:rPr>
                <a:t>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нравиться</a:t>
              </a:r>
              <a:r>
                <a:rPr lang="en-US" sz="2000" b="1" dirty="0">
                  <a:solidFill>
                    <a:schemeClr val="bg1"/>
                  </a:solidFill>
                </a:rPr>
                <a:t>,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000" b="1" dirty="0">
                  <a:solidFill>
                    <a:schemeClr val="bg1"/>
                  </a:solidFill>
                </a:rPr>
                <a:t>любить;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have</a:t>
              </a:r>
              <a:r>
                <a:rPr lang="ru-RU" sz="2000" b="1" dirty="0">
                  <a:solidFill>
                    <a:schemeClr val="bg1"/>
                  </a:solidFill>
                </a:rPr>
                <a:t> – иметь; </a:t>
              </a:r>
              <a:r>
                <a:rPr lang="ru-RU" sz="2000" b="1" dirty="0" err="1">
                  <a:solidFill>
                    <a:schemeClr val="bg1"/>
                  </a:solidFill>
                </a:rPr>
                <a:t>to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take</a:t>
              </a:r>
              <a:r>
                <a:rPr lang="ru-RU" sz="2000" b="1" dirty="0">
                  <a:solidFill>
                    <a:schemeClr val="bg1"/>
                  </a:solidFill>
                </a:rPr>
                <a:t> – брать, взять. “</a:t>
              </a:r>
              <a:r>
                <a:rPr lang="ru-RU" sz="2000" b="1" dirty="0" err="1">
                  <a:solidFill>
                    <a:schemeClr val="bg1"/>
                  </a:solidFill>
                </a:rPr>
                <a:t>Take</a:t>
              </a:r>
              <a:r>
                <a:rPr lang="ru-RU" sz="2000" b="1" dirty="0">
                  <a:solidFill>
                    <a:schemeClr val="bg1"/>
                  </a:solidFill>
                </a:rPr>
                <a:t>!” - «Возьми!» </a:t>
              </a:r>
            </a:p>
            <a:p>
              <a:r>
                <a:rPr lang="ru-RU" sz="2000" b="1" dirty="0">
                  <a:solidFill>
                    <a:schemeClr val="bg1"/>
                  </a:solidFill>
                </a:rPr>
                <a:t>Правильный ответ – вариант С.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6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129" cy="6857999"/>
          </a:xfrm>
          <a:prstGeom prst="rect">
            <a:avLst/>
          </a:prstGeom>
          <a:ln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</a:ln>
        </p:spPr>
      </p:pic>
      <p:sp>
        <p:nvSpPr>
          <p:cNvPr id="84" name="Text Box 71"/>
          <p:cNvSpPr txBox="1">
            <a:spLocks noChangeArrowheads="1"/>
          </p:cNvSpPr>
          <p:nvPr/>
        </p:nvSpPr>
        <p:spPr bwMode="auto">
          <a:xfrm>
            <a:off x="107505" y="2060848"/>
            <a:ext cx="9035624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7000" b="1" dirty="0">
                <a:latin typeface="Arial Rounded MT Bold" pitchFamily="34" charset="0"/>
              </a:rPr>
              <a:t>YOU WIN </a:t>
            </a:r>
            <a:r>
              <a:rPr lang="ru-RU" sz="7000" b="1" dirty="0" smtClean="0">
                <a:latin typeface="Arial" charset="0"/>
              </a:rPr>
              <a:t>3</a:t>
            </a:r>
            <a:r>
              <a:rPr lang="en-US" sz="7000" b="1" dirty="0" smtClean="0">
                <a:latin typeface="Arial Rounded MT Bold" pitchFamily="34" charset="0"/>
              </a:rPr>
              <a:t> MILLION RUBLES!</a:t>
            </a:r>
            <a:endParaRPr lang="en-US" sz="7000" dirty="0">
              <a:latin typeface="Arial Rounded MT Bold" pitchFamily="34" charset="0"/>
            </a:endParaRPr>
          </a:p>
        </p:txBody>
      </p:sp>
      <p:pic>
        <p:nvPicPr>
          <p:cNvPr id="2" name="wi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16632" y="31104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184232"/>
            <a:ext cx="942975" cy="952500"/>
          </a:xfrm>
          <a:prstGeom prst="rect">
            <a:avLst/>
          </a:prstGeom>
        </p:spPr>
      </p:pic>
      <p:sp>
        <p:nvSpPr>
          <p:cNvPr id="5" name="Прямоугольник 4">
            <a:hlinkClick r:id="rId7" action="ppaction://hlinksldjump"/>
          </p:cNvPr>
          <p:cNvSpPr/>
          <p:nvPr/>
        </p:nvSpPr>
        <p:spPr>
          <a:xfrm>
            <a:off x="3275856" y="5984858"/>
            <a:ext cx="2476960" cy="477054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5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 программе</a:t>
            </a:r>
            <a:endParaRPr lang="ru-RU" sz="25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876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5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1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4" grpId="0" autoUpdateAnimBg="0"/>
      <p:bldP spid="5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ext Box 71"/>
          <p:cNvSpPr txBox="1">
            <a:spLocks noChangeArrowheads="1"/>
          </p:cNvSpPr>
          <p:nvPr/>
        </p:nvSpPr>
        <p:spPr bwMode="auto">
          <a:xfrm>
            <a:off x="1295400" y="2514600"/>
            <a:ext cx="6781800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sz="5400" b="1" dirty="0">
                <a:solidFill>
                  <a:schemeClr val="bg1"/>
                </a:solidFill>
                <a:latin typeface="Arial" charset="0"/>
              </a:rPr>
              <a:t>YOU </a:t>
            </a:r>
            <a:r>
              <a:rPr lang="en-US" sz="5400" b="1" dirty="0" smtClean="0">
                <a:solidFill>
                  <a:schemeClr val="bg1"/>
                </a:solidFill>
                <a:latin typeface="Arial" charset="0"/>
              </a:rPr>
              <a:t>LOST! </a:t>
            </a:r>
          </a:p>
          <a:p>
            <a:pPr algn="ctr">
              <a:spcBef>
                <a:spcPct val="50000"/>
              </a:spcBef>
            </a:pPr>
            <a:r>
              <a:rPr lang="ru-RU" sz="5400" b="1" dirty="0" smtClean="0">
                <a:solidFill>
                  <a:schemeClr val="bg1"/>
                </a:solidFill>
                <a:latin typeface="Arial" charset="0"/>
              </a:rPr>
              <a:t>Вы проиграли!</a:t>
            </a:r>
            <a:endParaRPr lang="en-US" sz="5400" dirty="0">
              <a:solidFill>
                <a:schemeClr val="bg1"/>
              </a:solidFill>
            </a:endParaRPr>
          </a:p>
        </p:txBody>
      </p:sp>
      <p:pic>
        <p:nvPicPr>
          <p:cNvPr id="3" name="lose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41466"/>
            <a:ext cx="609600" cy="609600"/>
          </a:xfrm>
          <a:prstGeom prst="rect">
            <a:avLst/>
          </a:prstGeom>
        </p:spPr>
      </p:pic>
      <p:pic>
        <p:nvPicPr>
          <p:cNvPr id="1026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50" y="5877272"/>
            <a:ext cx="2682875" cy="71278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4" name="Прямоугольник 3">
            <a:hlinkClick r:id="rId7" action="ppaction://hlinksldjump"/>
          </p:cNvPr>
          <p:cNvSpPr/>
          <p:nvPr/>
        </p:nvSpPr>
        <p:spPr>
          <a:xfrm>
            <a:off x="5580112" y="5978278"/>
            <a:ext cx="3073152" cy="4770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5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Играть ещё раз!</a:t>
            </a:r>
            <a:endParaRPr lang="ru-RU" sz="25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3366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932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32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84" grpId="0" autoUpdateAnimBg="0"/>
      <p:bldP spid="4" grpId="0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364" y="188640"/>
            <a:ext cx="8693108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Дидактическая игра “</a:t>
            </a:r>
            <a:r>
              <a:rPr lang="ru-RU" sz="1000" dirty="0" err="1"/>
              <a:t>Who</a:t>
            </a:r>
            <a:r>
              <a:rPr lang="ru-RU" sz="1000" dirty="0"/>
              <a:t> </a:t>
            </a:r>
            <a:r>
              <a:rPr lang="ru-RU" sz="1000" dirty="0" err="1"/>
              <a:t>wants</a:t>
            </a:r>
            <a:r>
              <a:rPr lang="ru-RU" sz="1000" dirty="0"/>
              <a:t> </a:t>
            </a:r>
            <a:r>
              <a:rPr lang="ru-RU" sz="1000" dirty="0" err="1"/>
              <a:t>to</a:t>
            </a:r>
            <a:r>
              <a:rPr lang="ru-RU" sz="1000" dirty="0"/>
              <a:t> </a:t>
            </a:r>
            <a:r>
              <a:rPr lang="ru-RU" sz="1000" dirty="0" err="1"/>
              <a:t>be</a:t>
            </a:r>
            <a:r>
              <a:rPr lang="ru-RU" sz="1000" dirty="0"/>
              <a:t> a </a:t>
            </a:r>
            <a:r>
              <a:rPr lang="ru-RU" sz="1000" dirty="0" err="1"/>
              <a:t>millionaire</a:t>
            </a:r>
            <a:r>
              <a:rPr lang="ru-RU" sz="1000" dirty="0"/>
              <a:t>?” направлена на   обобщение и контроль знаний по лексике (прилагательные, названия животных, глаголы, правописание), грамматике (краткие ответы, множественное число, притяжательный падеж, артикль, глагол «иметь», составление предложения) и правил чтения. Презентация в виде популярной телевикторины  со звуковыми эффектами на основные события. Игрока ждут 15 </a:t>
            </a:r>
            <a:r>
              <a:rPr lang="ru-RU" sz="1000" dirty="0" smtClean="0"/>
              <a:t>вопросов, и </a:t>
            </a:r>
            <a:r>
              <a:rPr lang="ru-RU" sz="1000" dirty="0"/>
              <a:t>он получает шанс дойти до суммы в 3 миллиона виртуальных рублей с помощью знаний лексики и грамматики английского </a:t>
            </a:r>
            <a:r>
              <a:rPr lang="ru-RU" sz="1000" dirty="0" smtClean="0"/>
              <a:t>языка. </a:t>
            </a:r>
            <a:r>
              <a:rPr lang="ru-RU" sz="1000" dirty="0"/>
              <a:t>Правила игры практически ничем не отличаются от правил известного телешоу </a:t>
            </a:r>
            <a:r>
              <a:rPr lang="ru-RU" sz="1000" dirty="0" smtClean="0"/>
              <a:t>«Кто </a:t>
            </a:r>
            <a:r>
              <a:rPr lang="ru-RU" sz="1000" dirty="0"/>
              <a:t>хочет стать миллионером</a:t>
            </a:r>
            <a:r>
              <a:rPr lang="ru-RU" sz="1000" dirty="0" smtClean="0"/>
              <a:t>?». </a:t>
            </a:r>
            <a:r>
              <a:rPr lang="ru-RU" sz="1000" dirty="0"/>
              <a:t>Игроку задается вопрос и выдается 4 варианта ответа, один из которых является верным. Отвечая на заданный вопрос, игрок зарабатывает определенную сумму денег, которая возрастает от вопроса к вопросу. Однако вместе с суммой денег сложность вопросов не возрастает. Если ученик сомневается при ответе на вопрос, то он может в любой момент воспользоваться одной из трех </a:t>
            </a:r>
            <a:r>
              <a:rPr lang="ru-RU" sz="1000" dirty="0" smtClean="0"/>
              <a:t>подсказок (в отличие </a:t>
            </a:r>
            <a:r>
              <a:rPr lang="ru-RU" sz="1000" dirty="0"/>
              <a:t>от настоящей игры подсказки здесь могут использоваться </a:t>
            </a:r>
            <a:r>
              <a:rPr lang="ru-RU" sz="1000" dirty="0" smtClean="0"/>
              <a:t>неоднократно):1</a:t>
            </a:r>
            <a:r>
              <a:rPr lang="ru-RU" sz="1000" dirty="0"/>
              <a:t>) 50 X 50 : с экрана убираются 2 неверных ответа. 2) Помощь зала: игроку показывается диаграмма. Зал никогда не ошибается. 3) Звонок другу: игрок звонит другу (героям учебника </a:t>
            </a:r>
            <a:r>
              <a:rPr lang="ru-RU" sz="1000" dirty="0" err="1"/>
              <a:t>Биболетовой</a:t>
            </a:r>
            <a:r>
              <a:rPr lang="ru-RU" sz="1000" dirty="0"/>
              <a:t> </a:t>
            </a:r>
            <a:r>
              <a:rPr lang="ru-RU" sz="1000" dirty="0" err="1"/>
              <a:t>Enjoy</a:t>
            </a:r>
            <a:r>
              <a:rPr lang="ru-RU" sz="1000" dirty="0"/>
              <a:t> </a:t>
            </a:r>
            <a:r>
              <a:rPr lang="ru-RU" sz="1000" dirty="0" err="1"/>
              <a:t>English</a:t>
            </a:r>
            <a:r>
              <a:rPr lang="ru-RU" sz="1000" dirty="0"/>
              <a:t> 2 Тиму, Тому, Томасу или </a:t>
            </a:r>
            <a:r>
              <a:rPr lang="ru-RU" sz="1000" dirty="0" err="1"/>
              <a:t>Трики</a:t>
            </a:r>
            <a:r>
              <a:rPr lang="ru-RU" sz="1000" dirty="0"/>
              <a:t>), выбрав его из предложенных вариантов. При ответе на вопросы мнение друга обязательно окажется верным. </a:t>
            </a:r>
            <a:r>
              <a:rPr lang="ru-RU" sz="1000" dirty="0" smtClean="0"/>
              <a:t>Он не только подскажет, какой из вариантов правильный, но и напомнит правило. Время </a:t>
            </a:r>
            <a:r>
              <a:rPr lang="ru-RU" sz="1000" dirty="0"/>
              <a:t>дачи ответа не ограничивается </a:t>
            </a:r>
            <a:r>
              <a:rPr lang="ru-RU" sz="1000" dirty="0" smtClean="0"/>
              <a:t>. </a:t>
            </a:r>
            <a:endParaRPr lang="ru-RU" sz="1000" dirty="0"/>
          </a:p>
          <a:p>
            <a:r>
              <a:rPr lang="ru-RU" sz="1000" dirty="0"/>
              <a:t>В данной игре на первом месте стоит не удача, а знания английского языка</a:t>
            </a:r>
            <a:r>
              <a:rPr lang="ru-RU" sz="1000" dirty="0" smtClean="0"/>
              <a:t>.  </a:t>
            </a:r>
          </a:p>
          <a:p>
            <a:endParaRPr lang="ru-RU" sz="900" dirty="0"/>
          </a:p>
          <a:p>
            <a:r>
              <a:rPr lang="ru-RU" sz="1200" b="1" dirty="0" smtClean="0"/>
              <a:t>Источники:</a:t>
            </a:r>
          </a:p>
          <a:p>
            <a:r>
              <a:rPr lang="ru-RU" sz="1200" dirty="0" smtClean="0"/>
              <a:t>Звуковые файлы позаимствованы из компьютерных игр «Кто </a:t>
            </a:r>
            <a:r>
              <a:rPr lang="ru-RU" sz="1200" dirty="0"/>
              <a:t>хочет стать </a:t>
            </a:r>
            <a:r>
              <a:rPr lang="ru-RU" sz="1200" dirty="0" smtClean="0"/>
              <a:t>миллионером?» версий 1.8: </a:t>
            </a:r>
            <a:r>
              <a:rPr lang="en-US" sz="1200" dirty="0" smtClean="0">
                <a:hlinkClick r:id="rId2"/>
              </a:rPr>
              <a:t>http</a:t>
            </a:r>
            <a:r>
              <a:rPr lang="en-US" sz="1200" dirty="0">
                <a:hlinkClick r:id="rId2"/>
              </a:rPr>
              <a:t>://melcord.chat.ru</a:t>
            </a:r>
            <a:r>
              <a:rPr lang="en-US" sz="1200" dirty="0" smtClean="0">
                <a:hlinkClick r:id="rId2"/>
              </a:rPr>
              <a:t>/</a:t>
            </a:r>
            <a:r>
              <a:rPr lang="ru-RU" sz="1200" dirty="0" smtClean="0"/>
              <a:t> </a:t>
            </a:r>
            <a:r>
              <a:rPr lang="ru-RU" sz="1200" dirty="0"/>
              <a:t>и </a:t>
            </a:r>
            <a:r>
              <a:rPr lang="ru-RU" sz="1200" dirty="0" smtClean="0"/>
              <a:t>1.2.5.5: </a:t>
            </a:r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</a:t>
            </a:r>
            <a:r>
              <a:rPr lang="en-US" sz="1200" dirty="0" smtClean="0">
                <a:hlinkClick r:id="rId3"/>
              </a:rPr>
              <a:t>www.softforfree.com/programs/kto_hochet_stat_millionerom-1057.html</a:t>
            </a:r>
            <a:r>
              <a:rPr lang="ru-RU" sz="1200" dirty="0" smtClean="0"/>
              <a:t> .</a:t>
            </a:r>
          </a:p>
          <a:p>
            <a:endParaRPr lang="ru-RU" sz="1200" dirty="0" smtClean="0"/>
          </a:p>
          <a:p>
            <a:r>
              <a:rPr lang="ru-RU" sz="1200" dirty="0" smtClean="0"/>
              <a:t>Изображения Дмитрия </a:t>
            </a:r>
            <a:r>
              <a:rPr lang="ru-RU" sz="1200" dirty="0" err="1" smtClean="0"/>
              <a:t>Диброва</a:t>
            </a:r>
            <a:r>
              <a:rPr lang="ru-RU" sz="1200" dirty="0" smtClean="0"/>
              <a:t>:</a:t>
            </a:r>
          </a:p>
          <a:p>
            <a:r>
              <a:rPr lang="en-US" sz="1200" dirty="0">
                <a:hlinkClick r:id="rId4"/>
              </a:rPr>
              <a:t>http://</a:t>
            </a:r>
            <a:r>
              <a:rPr lang="en-US" sz="1200" dirty="0" smtClean="0">
                <a:hlinkClick r:id="rId4"/>
              </a:rPr>
              <a:t>i15.fastpic.ru/big/2011/0122/d9/e10aa44cd68c5e48e2b3c9943542f8d9.jpg</a:t>
            </a:r>
            <a:r>
              <a:rPr lang="ru-RU" sz="1200" dirty="0" smtClean="0"/>
              <a:t> (слайды 115, 91, 19)</a:t>
            </a:r>
          </a:p>
          <a:p>
            <a:r>
              <a:rPr lang="en-US" sz="1200" dirty="0" smtClean="0">
                <a:hlinkClick r:id="rId5"/>
              </a:rPr>
              <a:t>http</a:t>
            </a:r>
            <a:r>
              <a:rPr lang="en-US" sz="1200" dirty="0">
                <a:hlinkClick r:id="rId5"/>
              </a:rPr>
              <a:t>://</a:t>
            </a:r>
            <a:r>
              <a:rPr lang="en-US" sz="1200" dirty="0" smtClean="0">
                <a:hlinkClick r:id="rId5"/>
              </a:rPr>
              <a:t>s007.radikal.ru/i300/1105/58/323f745c0ee5.png</a:t>
            </a:r>
            <a:r>
              <a:rPr lang="ru-RU" sz="1200" dirty="0" smtClean="0"/>
              <a:t> (слайды 3, 75)</a:t>
            </a:r>
          </a:p>
          <a:p>
            <a:r>
              <a:rPr lang="en-US" sz="1200" dirty="0">
                <a:hlinkClick r:id="rId6"/>
              </a:rPr>
              <a:t>http://</a:t>
            </a:r>
            <a:r>
              <a:rPr lang="en-US" sz="1200" dirty="0" smtClean="0">
                <a:hlinkClick r:id="rId6"/>
              </a:rPr>
              <a:t>i073.radikal.ru/1104/3a/41e2c45bcb2a.png</a:t>
            </a:r>
            <a:r>
              <a:rPr lang="ru-RU" sz="1200" dirty="0" smtClean="0"/>
              <a:t> (слайд 43)</a:t>
            </a:r>
          </a:p>
          <a:p>
            <a:r>
              <a:rPr lang="en-US" sz="1200" dirty="0" smtClean="0">
                <a:hlinkClick r:id="rId7"/>
              </a:rPr>
              <a:t>http</a:t>
            </a:r>
            <a:r>
              <a:rPr lang="en-US" sz="1200" dirty="0">
                <a:hlinkClick r:id="rId7"/>
              </a:rPr>
              <a:t>://</a:t>
            </a:r>
            <a:r>
              <a:rPr lang="en-US" sz="1200" dirty="0" smtClean="0">
                <a:hlinkClick r:id="rId7"/>
              </a:rPr>
              <a:t>i16.fastpic.ru/big/2011/0205/ea/a89fd80eaa083e41113e87642f9772ea.png</a:t>
            </a:r>
            <a:r>
              <a:rPr lang="ru-RU" sz="1200" dirty="0" smtClean="0"/>
              <a:t> (слайд 99)</a:t>
            </a:r>
          </a:p>
          <a:p>
            <a:r>
              <a:rPr lang="en-US" sz="1200" dirty="0">
                <a:hlinkClick r:id="rId8"/>
              </a:rPr>
              <a:t>http://</a:t>
            </a:r>
            <a:r>
              <a:rPr lang="en-US" sz="1200" dirty="0" smtClean="0">
                <a:hlinkClick r:id="rId8"/>
              </a:rPr>
              <a:t>i12.fastpic.ru/big/2011/0115/6c/18b978a5f51f1cb123ba8be3da62496c.jpg</a:t>
            </a:r>
            <a:r>
              <a:rPr lang="ru-RU" sz="1200" dirty="0" smtClean="0"/>
              <a:t> (слайды 35, 59)</a:t>
            </a:r>
          </a:p>
          <a:p>
            <a:r>
              <a:rPr lang="en-US" sz="1200" dirty="0">
                <a:hlinkClick r:id="rId9"/>
              </a:rPr>
              <a:t>http://</a:t>
            </a:r>
            <a:r>
              <a:rPr lang="en-US" sz="1200" dirty="0" smtClean="0">
                <a:hlinkClick r:id="rId9"/>
              </a:rPr>
              <a:t>i14.fastpic.ru/big/2010/1225/1a/6b499961f5999caf85710f4d473b931a.jpg</a:t>
            </a:r>
            <a:r>
              <a:rPr lang="ru-RU" sz="1200" dirty="0" smtClean="0"/>
              <a:t> (слайды 107, 67, 51)</a:t>
            </a:r>
          </a:p>
          <a:p>
            <a:r>
              <a:rPr lang="en-US" sz="1200" dirty="0">
                <a:hlinkClick r:id="rId10"/>
              </a:rPr>
              <a:t>http://</a:t>
            </a:r>
            <a:r>
              <a:rPr lang="en-US" sz="1200" dirty="0" smtClean="0">
                <a:hlinkClick r:id="rId10"/>
              </a:rPr>
              <a:t>savepic.ru/1790927.png</a:t>
            </a:r>
            <a:r>
              <a:rPr lang="ru-RU" sz="1200" dirty="0" smtClean="0"/>
              <a:t> (слайд 83)</a:t>
            </a:r>
          </a:p>
          <a:p>
            <a:r>
              <a:rPr lang="en-US" sz="1200" dirty="0">
                <a:hlinkClick r:id="rId11"/>
              </a:rPr>
              <a:t>http://</a:t>
            </a:r>
            <a:r>
              <a:rPr lang="en-US" sz="1200" dirty="0" smtClean="0">
                <a:hlinkClick r:id="rId11"/>
              </a:rPr>
              <a:t>i9.fastpic.ru/big/2010/0911/12/37b7f395f41a18ecac59eeb98ac7c212.jpg</a:t>
            </a:r>
            <a:r>
              <a:rPr lang="ru-RU" sz="1200" dirty="0" smtClean="0"/>
              <a:t> (слайд 11)</a:t>
            </a:r>
          </a:p>
          <a:p>
            <a:r>
              <a:rPr lang="en-US" sz="1200" dirty="0">
                <a:hlinkClick r:id="rId12"/>
              </a:rPr>
              <a:t>http://</a:t>
            </a:r>
            <a:r>
              <a:rPr lang="en-US" sz="1200" dirty="0" smtClean="0">
                <a:hlinkClick r:id="rId12"/>
              </a:rPr>
              <a:t>i9.fastpic.ru/big/2010/0904/09/f5ecb7e36e8dbca56e021c78bfa82f09.jpg</a:t>
            </a:r>
            <a:r>
              <a:rPr lang="ru-RU" sz="1200" dirty="0" smtClean="0"/>
              <a:t> (слайд 27)</a:t>
            </a:r>
          </a:p>
          <a:p>
            <a:r>
              <a:rPr lang="ru-RU" sz="1200" dirty="0" smtClean="0"/>
              <a:t>Деньги: </a:t>
            </a:r>
            <a:r>
              <a:rPr lang="en-US" sz="1200" dirty="0" smtClean="0">
                <a:hlinkClick r:id="rId13"/>
              </a:rPr>
              <a:t>http</a:t>
            </a:r>
            <a:r>
              <a:rPr lang="en-US" sz="1200" dirty="0">
                <a:hlinkClick r:id="rId13"/>
              </a:rPr>
              <a:t>://www.adme.ru/3-384043/my-mozhem-pokazat-evolyuciyu-madonny-horosho-325341-84186</a:t>
            </a:r>
            <a:r>
              <a:rPr lang="en-US" sz="1200" dirty="0" smtClean="0">
                <a:hlinkClick r:id="rId13"/>
              </a:rPr>
              <a:t>/</a:t>
            </a:r>
            <a:r>
              <a:rPr lang="ru-RU" sz="1200" dirty="0" smtClean="0"/>
              <a:t> (слайд 123</a:t>
            </a:r>
            <a:r>
              <a:rPr lang="ru-RU" sz="1200" dirty="0"/>
              <a:t>) </a:t>
            </a:r>
            <a:endParaRPr lang="ru-RU" sz="1200" dirty="0" smtClean="0"/>
          </a:p>
          <a:p>
            <a:r>
              <a:rPr lang="ru-RU" sz="1200" dirty="0" smtClean="0"/>
              <a:t>Монета: </a:t>
            </a:r>
            <a:r>
              <a:rPr lang="en-US" sz="1200" dirty="0">
                <a:hlinkClick r:id="rId14"/>
              </a:rPr>
              <a:t>http://</a:t>
            </a:r>
            <a:r>
              <a:rPr lang="en-US" sz="1200" dirty="0" smtClean="0">
                <a:hlinkClick r:id="rId14"/>
              </a:rPr>
              <a:t>awanport.ru/photo/41-2-0-0-2</a:t>
            </a:r>
            <a:r>
              <a:rPr lang="ru-RU" sz="1200" dirty="0" smtClean="0"/>
              <a:t> (слайд 125)</a:t>
            </a:r>
          </a:p>
          <a:p>
            <a:r>
              <a:rPr lang="ru-RU" sz="1200" dirty="0" smtClean="0"/>
              <a:t>Смайлик: </a:t>
            </a:r>
            <a:r>
              <a:rPr lang="en-US" sz="1200" dirty="0">
                <a:hlinkClick r:id="rId15"/>
              </a:rPr>
              <a:t>http://</a:t>
            </a:r>
            <a:r>
              <a:rPr lang="en-US" sz="1200" dirty="0" smtClean="0">
                <a:hlinkClick r:id="rId15"/>
              </a:rPr>
              <a:t>naverno.net/70.php?q=cheesy-grin-emoticon</a:t>
            </a:r>
            <a:r>
              <a:rPr lang="ru-RU" sz="1200" dirty="0" smtClean="0"/>
              <a:t> (слайд 123)</a:t>
            </a:r>
          </a:p>
          <a:p>
            <a:endParaRPr lang="ru-RU" sz="1200" dirty="0"/>
          </a:p>
          <a:p>
            <a:r>
              <a:rPr lang="ru-RU" sz="1200" dirty="0" smtClean="0"/>
              <a:t>Использован шаблон </a:t>
            </a:r>
            <a:r>
              <a:rPr lang="en-US" sz="1200" dirty="0" smtClean="0"/>
              <a:t> “Who </a:t>
            </a:r>
            <a:r>
              <a:rPr lang="en-US" sz="1200" dirty="0"/>
              <a:t>Wants to Be a </a:t>
            </a:r>
            <a:r>
              <a:rPr lang="en-US" sz="1200" dirty="0" smtClean="0"/>
              <a:t>Millionaire” </a:t>
            </a:r>
            <a:r>
              <a:rPr lang="ru-RU" sz="1200" dirty="0" smtClean="0"/>
              <a:t>(</a:t>
            </a:r>
            <a:r>
              <a:rPr lang="en-US" sz="1200" dirty="0"/>
              <a:t>Created by Mark </a:t>
            </a:r>
            <a:r>
              <a:rPr lang="en-US" sz="1200" dirty="0" smtClean="0"/>
              <a:t>Damon</a:t>
            </a:r>
            <a:r>
              <a:rPr lang="ru-RU" sz="1200" dirty="0" smtClean="0"/>
              <a:t>)</a:t>
            </a:r>
            <a:r>
              <a:rPr lang="en-US" sz="1200" dirty="0" smtClean="0"/>
              <a:t> </a:t>
            </a:r>
            <a:r>
              <a:rPr lang="ru-RU" sz="1200" dirty="0" smtClean="0"/>
              <a:t>- </a:t>
            </a:r>
            <a:r>
              <a:rPr lang="en-US" sz="1200" dirty="0" smtClean="0">
                <a:hlinkClick r:id="rId16"/>
              </a:rPr>
              <a:t>http</a:t>
            </a:r>
            <a:r>
              <a:rPr lang="en-US" sz="1200" dirty="0">
                <a:hlinkClick r:id="rId16"/>
              </a:rPr>
              <a:t>://</a:t>
            </a:r>
            <a:r>
              <a:rPr lang="en-US" sz="1200" dirty="0" smtClean="0">
                <a:hlinkClick r:id="rId16"/>
              </a:rPr>
              <a:t>teach.fcps.net/trt2/activities/whowants.ZIP</a:t>
            </a:r>
            <a:r>
              <a:rPr lang="ru-RU" sz="1200" dirty="0" smtClean="0"/>
              <a:t> </a:t>
            </a:r>
          </a:p>
          <a:p>
            <a:endParaRPr lang="ru-RU" sz="1200" dirty="0" smtClean="0"/>
          </a:p>
          <a:p>
            <a:r>
              <a:rPr lang="ru-RU" sz="1200" dirty="0" smtClean="0"/>
              <a:t>Контрольно-измерительные </a:t>
            </a:r>
            <a:r>
              <a:rPr lang="ru-RU" sz="1200" dirty="0"/>
              <a:t>материалы. Английский язык: 2 класс / Сост. Г. Г. </a:t>
            </a:r>
            <a:r>
              <a:rPr lang="ru-RU" sz="1200" dirty="0" err="1"/>
              <a:t>Кулинич</a:t>
            </a:r>
            <a:r>
              <a:rPr lang="ru-RU" sz="1200" dirty="0"/>
              <a:t>. – М.: ВАКО, 2010. – 64 с. – (Контрольно-измерительные материалы</a:t>
            </a:r>
            <a:r>
              <a:rPr lang="ru-RU" sz="1200" dirty="0" smtClean="0"/>
              <a:t>).</a:t>
            </a:r>
          </a:p>
          <a:p>
            <a:pPr algn="r"/>
            <a:r>
              <a:rPr lang="en-US" sz="1300" dirty="0" smtClean="0"/>
              <a:t>E-mail</a:t>
            </a:r>
            <a:r>
              <a:rPr lang="en-US" sz="1300" dirty="0"/>
              <a:t>: </a:t>
            </a:r>
            <a:r>
              <a:rPr lang="en-US" sz="1300" dirty="0" smtClean="0"/>
              <a:t>vitalina_m@mail.ru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6306878"/>
            <a:ext cx="4857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88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0648" y="108471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595976" y="413543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лишнее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dog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2209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red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tiger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328610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595976" y="413543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лишнее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dog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2209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 highlightClick="1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red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tiger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Диаграмма 55"/>
          <p:cNvGraphicFramePr/>
          <p:nvPr>
            <p:extLst>
              <p:ext uri="{D42A27DB-BD31-4B8C-83A1-F6EECF244321}">
                <p14:modId xmlns:p14="http://schemas.microsoft.com/office/powerpoint/2010/main" val="3235297979"/>
              </p:ext>
            </p:extLst>
          </p:nvPr>
        </p:nvGraphicFramePr>
        <p:xfrm>
          <a:off x="2856817" y="68819"/>
          <a:ext cx="3678016" cy="25956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pic>
        <p:nvPicPr>
          <p:cNvPr id="3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332656" y="185571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31" name="Прямоугольник 130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3382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7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5" grpId="0" animBg="1"/>
      <p:bldP spid="7" grpId="0" animBg="1"/>
      <p:bldP spid="54" grpId="0" animBg="1"/>
      <p:bldGraphic spid="5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2664296"/>
            <a:chOff x="0" y="0"/>
            <a:chExt cx="3672408" cy="2664296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2664296"/>
            </a:xfrm>
            <a:prstGeom prst="wedgeEllipseCallout">
              <a:avLst>
                <a:gd name="adj1" fmla="val 67446"/>
                <a:gd name="adj2" fmla="val 6978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76064" y="397250"/>
              <a:ext cx="252028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</a:rPr>
                <a:t>Dog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собака,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cat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кошка,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tiger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тигр</a:t>
              </a:r>
              <a:r>
                <a:rPr lang="ru-RU" sz="2000" b="1" smtClean="0">
                  <a:solidFill>
                    <a:schemeClr val="bg1"/>
                  </a:solidFill>
                </a:rPr>
                <a:t>, 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red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красный. Не сомневаюсь, что правильный ответ – вариант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B.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 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8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148064" y="188640"/>
            <a:ext cx="3995936" cy="2664296"/>
            <a:chOff x="5148064" y="188640"/>
            <a:chExt cx="3995936" cy="2664296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2664296"/>
            </a:xfrm>
            <a:prstGeom prst="wedgeEllipseCallout">
              <a:avLst>
                <a:gd name="adj1" fmla="val -53268"/>
                <a:gd name="adj2" fmla="val 10306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885892" y="735958"/>
              <a:ext cx="252028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err="1">
                  <a:solidFill>
                    <a:schemeClr val="bg1"/>
                  </a:solidFill>
                </a:rPr>
                <a:t>Dog</a:t>
              </a:r>
              <a:r>
                <a:rPr lang="ru-RU" sz="2000" b="1" dirty="0">
                  <a:solidFill>
                    <a:schemeClr val="bg1"/>
                  </a:solidFill>
                </a:rPr>
                <a:t> – собака, </a:t>
              </a:r>
              <a:r>
                <a:rPr lang="ru-RU" sz="2000" b="1" dirty="0" err="1">
                  <a:solidFill>
                    <a:schemeClr val="bg1"/>
                  </a:solidFill>
                </a:rPr>
                <a:t>cat</a:t>
              </a:r>
              <a:r>
                <a:rPr lang="ru-RU" sz="2000" b="1" dirty="0">
                  <a:solidFill>
                    <a:schemeClr val="bg1"/>
                  </a:solidFill>
                </a:rPr>
                <a:t> – кошка, </a:t>
              </a:r>
              <a:r>
                <a:rPr lang="ru-RU" sz="2000" b="1" dirty="0" err="1">
                  <a:solidFill>
                    <a:schemeClr val="bg1"/>
                  </a:solidFill>
                </a:rPr>
                <a:t>tiger</a:t>
              </a:r>
              <a:r>
                <a:rPr lang="ru-RU" sz="2000" b="1" dirty="0">
                  <a:solidFill>
                    <a:schemeClr val="bg1"/>
                  </a:solidFill>
                </a:rPr>
                <a:t> – тигр,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red</a:t>
              </a:r>
              <a:r>
                <a:rPr lang="ru-RU" sz="2000" b="1" dirty="0">
                  <a:solidFill>
                    <a:schemeClr val="bg1"/>
                  </a:solidFill>
                </a:rPr>
                <a:t> – красный. П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равильный </a:t>
              </a:r>
              <a:r>
                <a:rPr lang="ru-RU" sz="2000" b="1" dirty="0">
                  <a:solidFill>
                    <a:schemeClr val="bg1"/>
                  </a:solidFill>
                </a:rPr>
                <a:t>ответ – вариант B.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2913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31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9"/>
            <a:ext cx="3995936" cy="2664296"/>
            <a:chOff x="0" y="10019"/>
            <a:chExt cx="3995936" cy="2664296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9"/>
              <a:ext cx="3995936" cy="2664296"/>
            </a:xfrm>
            <a:prstGeom prst="wedgeEllipseCallout">
              <a:avLst>
                <a:gd name="adj1" fmla="val 63229"/>
                <a:gd name="adj2" fmla="val 6926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737828" y="372671"/>
              <a:ext cx="252028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err="1">
                  <a:solidFill>
                    <a:schemeClr val="bg1"/>
                  </a:solidFill>
                </a:rPr>
                <a:t>Dog</a:t>
              </a:r>
              <a:r>
                <a:rPr lang="ru-RU" sz="2000" b="1" dirty="0">
                  <a:solidFill>
                    <a:schemeClr val="bg1"/>
                  </a:solidFill>
                </a:rPr>
                <a:t> – собака, </a:t>
              </a:r>
              <a:r>
                <a:rPr lang="ru-RU" sz="2000" b="1" dirty="0" err="1">
                  <a:solidFill>
                    <a:schemeClr val="bg1"/>
                  </a:solidFill>
                </a:rPr>
                <a:t>cat</a:t>
              </a:r>
              <a:r>
                <a:rPr lang="ru-RU" sz="2000" b="1" dirty="0">
                  <a:solidFill>
                    <a:schemeClr val="bg1"/>
                  </a:solidFill>
                </a:rPr>
                <a:t> – кошка, </a:t>
              </a:r>
              <a:r>
                <a:rPr lang="ru-RU" sz="2000" b="1" dirty="0" err="1">
                  <a:solidFill>
                    <a:schemeClr val="bg1"/>
                  </a:solidFill>
                </a:rPr>
                <a:t>tiger</a:t>
              </a:r>
              <a:r>
                <a:rPr lang="ru-RU" sz="2000" b="1" dirty="0">
                  <a:solidFill>
                    <a:schemeClr val="bg1"/>
                  </a:solidFill>
                </a:rPr>
                <a:t> – тигр,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000" b="1" dirty="0" err="1">
                  <a:solidFill>
                    <a:schemeClr val="bg1"/>
                  </a:solidFill>
                </a:rPr>
                <a:t>red</a:t>
              </a:r>
              <a:r>
                <a:rPr lang="ru-RU" sz="2000" b="1" dirty="0">
                  <a:solidFill>
                    <a:schemeClr val="bg1"/>
                  </a:solidFill>
                </a:rPr>
                <a:t> – красный. Не сомневаюсь, что правильный ответ – вариант B.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816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" y="0"/>
            <a:ext cx="9164269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2780928"/>
            <a:ext cx="4582134" cy="2664296"/>
            <a:chOff x="30445" y="2780928"/>
            <a:chExt cx="4582134" cy="266429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2664296"/>
            </a:xfrm>
            <a:prstGeom prst="wedgeEllipseCallout">
              <a:avLst>
                <a:gd name="adj1" fmla="val 98202"/>
                <a:gd name="adj2" fmla="val -5658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323528" y="3328246"/>
              <a:ext cx="396044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Dog</a:t>
              </a:r>
              <a:r>
                <a:rPr lang="ru-RU" sz="2400" b="1" dirty="0">
                  <a:solidFill>
                    <a:schemeClr val="bg1"/>
                  </a:solidFill>
                </a:rPr>
                <a:t> – собака, </a:t>
              </a:r>
              <a:r>
                <a:rPr lang="ru-RU" sz="2400" b="1" dirty="0" err="1">
                  <a:solidFill>
                    <a:schemeClr val="bg1"/>
                  </a:solidFill>
                </a:rPr>
                <a:t>cat</a:t>
              </a:r>
              <a:r>
                <a:rPr lang="ru-RU" sz="2400" b="1" dirty="0">
                  <a:solidFill>
                    <a:schemeClr val="bg1"/>
                  </a:solidFill>
                </a:rPr>
                <a:t> – кошка, </a:t>
              </a:r>
              <a:r>
                <a:rPr lang="ru-RU" sz="2400" b="1" dirty="0" err="1">
                  <a:solidFill>
                    <a:schemeClr val="bg1"/>
                  </a:solidFill>
                </a:rPr>
                <a:t>tiger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– тигр, </a:t>
              </a:r>
              <a:r>
                <a:rPr lang="ru-RU" sz="2400" b="1" dirty="0" err="1" smtClean="0">
                  <a:solidFill>
                    <a:schemeClr val="bg1"/>
                  </a:solidFill>
                </a:rPr>
                <a:t>red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– красный. Правильный </a:t>
              </a:r>
              <a:r>
                <a:rPr lang="ru-RU" sz="2400" b="1" dirty="0">
                  <a:solidFill>
                    <a:schemeClr val="bg1"/>
                  </a:solidFill>
                </a:rPr>
                <a:t>ответ – вариант B.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16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8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" y="15229"/>
            <a:ext cx="6485049" cy="4908488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83063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предложении надо поставить</a:t>
            </a:r>
          </a:p>
          <a:p>
            <a:pPr algn="ctr"/>
            <a:r>
              <a:rPr lang="ru-RU" dirty="0" smtClean="0"/>
              <a:t>артикль</a:t>
            </a:r>
            <a:r>
              <a:rPr lang="en-US" dirty="0" smtClean="0"/>
              <a:t> the?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It is _ Jack.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4512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_ Jack has got _ duck</a:t>
              </a:r>
              <a:r>
                <a:rPr lang="en-US" dirty="0">
                  <a:solidFill>
                    <a:srgbClr val="FFCC00"/>
                  </a:solidFill>
                </a:rPr>
                <a:t>.</a:t>
              </a:r>
              <a:endParaRPr lang="en-US" b="1" dirty="0" smtClean="0">
                <a:solidFill>
                  <a:srgbClr val="FFCC00"/>
                </a:solidFill>
                <a:latin typeface="Arial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011516" y="5029200"/>
              <a:ext cx="314173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 Jack is _ pupil.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53362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 duck is grey.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>
              <a:hlinkClick r:id="rId10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6" name="Группа 85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8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9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1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3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4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9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4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9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4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8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fon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88640" y="1900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61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8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9"/>
          <p:cNvSpPr txBox="1">
            <a:spLocks noChangeArrowheads="1"/>
          </p:cNvSpPr>
          <p:nvPr/>
        </p:nvSpPr>
        <p:spPr bwMode="auto">
          <a:xfrm>
            <a:off x="306388" y="2012950"/>
            <a:ext cx="5257800" cy="33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dirty="0">
                <a:solidFill>
                  <a:schemeClr val="bg1"/>
                </a:solidFill>
                <a:latin typeface="Arial" charset="0"/>
              </a:rPr>
              <a:t>Welcome to</a:t>
            </a:r>
            <a:br>
              <a:rPr lang="en-US" sz="5400" dirty="0">
                <a:solidFill>
                  <a:schemeClr val="bg1"/>
                </a:solidFill>
                <a:latin typeface="Arial" charset="0"/>
              </a:rPr>
            </a:br>
            <a:r>
              <a:rPr lang="en-US" sz="54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5400" dirty="0">
                <a:solidFill>
                  <a:schemeClr val="bg1"/>
                </a:solidFill>
                <a:latin typeface="Arial" charset="0"/>
              </a:rPr>
            </a:br>
            <a:r>
              <a:rPr lang="en-US" sz="5400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en-US" sz="5400" b="1" i="1" dirty="0">
                <a:solidFill>
                  <a:schemeClr val="bg1"/>
                </a:solidFill>
                <a:latin typeface="Arial" charset="0"/>
              </a:rPr>
              <a:t>Who Wants to be a Millionaire</a:t>
            </a:r>
            <a:endParaRPr lang="en-US" sz="5400" dirty="0">
              <a:solidFill>
                <a:schemeClr val="bg1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953000" y="533400"/>
            <a:ext cx="4191000" cy="685800"/>
            <a:chOff x="4953000" y="533400"/>
            <a:chExt cx="4191000" cy="685800"/>
          </a:xfrm>
        </p:grpSpPr>
        <p:sp>
          <p:nvSpPr>
            <p:cNvPr id="6" name="Oval 50"/>
            <p:cNvSpPr>
              <a:spLocks noChangeArrowheads="1"/>
            </p:cNvSpPr>
            <p:nvPr/>
          </p:nvSpPr>
          <p:spPr bwMode="auto">
            <a:xfrm>
              <a:off x="4953000" y="533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Oval 51"/>
            <p:cNvSpPr>
              <a:spLocks noChangeArrowheads="1"/>
            </p:cNvSpPr>
            <p:nvPr/>
          </p:nvSpPr>
          <p:spPr bwMode="auto">
            <a:xfrm>
              <a:off x="7848600" y="533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Oval 52"/>
            <p:cNvSpPr>
              <a:spLocks noChangeArrowheads="1"/>
            </p:cNvSpPr>
            <p:nvPr/>
          </p:nvSpPr>
          <p:spPr bwMode="auto">
            <a:xfrm>
              <a:off x="6400800" y="533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" name="Text Box 53"/>
            <p:cNvSpPr txBox="1">
              <a:spLocks noChangeArrowheads="1"/>
            </p:cNvSpPr>
            <p:nvPr/>
          </p:nvSpPr>
          <p:spPr bwMode="auto">
            <a:xfrm>
              <a:off x="5137150" y="673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pic>
          <p:nvPicPr>
            <p:cNvPr id="10" name="Picture 5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6750050" y="565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AutoShape 55"/>
            <p:cNvSpPr>
              <a:spLocks noChangeArrowheads="1"/>
            </p:cNvSpPr>
            <p:nvPr/>
          </p:nvSpPr>
          <p:spPr bwMode="auto">
            <a:xfrm rot="5400000">
              <a:off x="8023225" y="800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" name="Oval 56"/>
            <p:cNvSpPr>
              <a:spLocks noChangeArrowheads="1"/>
            </p:cNvSpPr>
            <p:nvPr/>
          </p:nvSpPr>
          <p:spPr bwMode="auto">
            <a:xfrm>
              <a:off x="8099425" y="647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" name="AutoShape 57"/>
            <p:cNvSpPr>
              <a:spLocks noChangeArrowheads="1"/>
            </p:cNvSpPr>
            <p:nvPr/>
          </p:nvSpPr>
          <p:spPr bwMode="auto">
            <a:xfrm rot="5400000">
              <a:off x="8328025" y="876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Oval 58"/>
            <p:cNvSpPr>
              <a:spLocks noChangeArrowheads="1"/>
            </p:cNvSpPr>
            <p:nvPr/>
          </p:nvSpPr>
          <p:spPr bwMode="auto">
            <a:xfrm>
              <a:off x="8404225" y="723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" name="AutoShape 59"/>
            <p:cNvSpPr>
              <a:spLocks noChangeArrowheads="1"/>
            </p:cNvSpPr>
            <p:nvPr/>
          </p:nvSpPr>
          <p:spPr bwMode="auto">
            <a:xfrm rot="5400000">
              <a:off x="8632825" y="800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" name="Oval 60"/>
            <p:cNvSpPr>
              <a:spLocks noChangeArrowheads="1"/>
            </p:cNvSpPr>
            <p:nvPr/>
          </p:nvSpPr>
          <p:spPr bwMode="auto">
            <a:xfrm>
              <a:off x="8709025" y="647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14" name="Группа 113"/>
          <p:cNvGrpSpPr/>
          <p:nvPr/>
        </p:nvGrpSpPr>
        <p:grpSpPr>
          <a:xfrm>
            <a:off x="5889625" y="1600200"/>
            <a:ext cx="2514600" cy="4740275"/>
            <a:chOff x="5867400" y="1492250"/>
            <a:chExt cx="2514600" cy="4740275"/>
          </a:xfrm>
        </p:grpSpPr>
        <p:sp>
          <p:nvSpPr>
            <p:cNvPr id="115" name="Rectangle 3"/>
            <p:cNvSpPr>
              <a:spLocks noChangeArrowheads="1"/>
            </p:cNvSpPr>
            <p:nvPr/>
          </p:nvSpPr>
          <p:spPr bwMode="auto">
            <a:xfrm>
              <a:off x="5867400" y="1508125"/>
              <a:ext cx="2514600" cy="4724400"/>
            </a:xfrm>
            <a:prstGeom prst="rect">
              <a:avLst/>
            </a:prstGeom>
            <a:gradFill rotWithShape="0">
              <a:gsLst>
                <a:gs pos="0">
                  <a:srgbClr val="0066CC"/>
                </a:gs>
                <a:gs pos="100000">
                  <a:srgbClr val="000066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Text Box 4"/>
            <p:cNvSpPr txBox="1">
              <a:spLocks noChangeArrowheads="1"/>
            </p:cNvSpPr>
            <p:nvPr/>
          </p:nvSpPr>
          <p:spPr bwMode="auto">
            <a:xfrm>
              <a:off x="5943600" y="1492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7" name="Text Box 5"/>
            <p:cNvSpPr txBox="1">
              <a:spLocks noChangeArrowheads="1"/>
            </p:cNvSpPr>
            <p:nvPr/>
          </p:nvSpPr>
          <p:spPr bwMode="auto">
            <a:xfrm>
              <a:off x="5943600" y="1812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18" name="Text Box 6"/>
            <p:cNvSpPr txBox="1">
              <a:spLocks noChangeArrowheads="1"/>
            </p:cNvSpPr>
            <p:nvPr/>
          </p:nvSpPr>
          <p:spPr bwMode="auto">
            <a:xfrm>
              <a:off x="5943600" y="2117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19" name="Text Box 7"/>
            <p:cNvSpPr txBox="1">
              <a:spLocks noChangeArrowheads="1"/>
            </p:cNvSpPr>
            <p:nvPr/>
          </p:nvSpPr>
          <p:spPr bwMode="auto">
            <a:xfrm>
              <a:off x="5943600" y="2422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0" name="Text Box 8"/>
            <p:cNvSpPr txBox="1">
              <a:spLocks noChangeArrowheads="1"/>
            </p:cNvSpPr>
            <p:nvPr/>
          </p:nvSpPr>
          <p:spPr bwMode="auto">
            <a:xfrm>
              <a:off x="5943600" y="2727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1" name="Text Box 9"/>
            <p:cNvSpPr txBox="1">
              <a:spLocks noChangeArrowheads="1"/>
            </p:cNvSpPr>
            <p:nvPr/>
          </p:nvSpPr>
          <p:spPr bwMode="auto">
            <a:xfrm>
              <a:off x="5943600" y="3032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22" name="Text Box 10"/>
            <p:cNvSpPr txBox="1">
              <a:spLocks noChangeArrowheads="1"/>
            </p:cNvSpPr>
            <p:nvPr/>
          </p:nvSpPr>
          <p:spPr bwMode="auto">
            <a:xfrm>
              <a:off x="5943600" y="3336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3" name="Text Box 11"/>
            <p:cNvSpPr txBox="1">
              <a:spLocks noChangeArrowheads="1"/>
            </p:cNvSpPr>
            <p:nvPr/>
          </p:nvSpPr>
          <p:spPr bwMode="auto">
            <a:xfrm>
              <a:off x="5943600" y="3641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4" name="Text Box 12"/>
            <p:cNvSpPr txBox="1">
              <a:spLocks noChangeArrowheads="1"/>
            </p:cNvSpPr>
            <p:nvPr/>
          </p:nvSpPr>
          <p:spPr bwMode="auto">
            <a:xfrm>
              <a:off x="5943600" y="3946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5" name="Text Box 13"/>
            <p:cNvSpPr txBox="1">
              <a:spLocks noChangeArrowheads="1"/>
            </p:cNvSpPr>
            <p:nvPr/>
          </p:nvSpPr>
          <p:spPr bwMode="auto">
            <a:xfrm>
              <a:off x="5943600" y="4251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6" name="Text Box 14"/>
            <p:cNvSpPr txBox="1">
              <a:spLocks noChangeArrowheads="1"/>
            </p:cNvSpPr>
            <p:nvPr/>
          </p:nvSpPr>
          <p:spPr bwMode="auto">
            <a:xfrm>
              <a:off x="5943600" y="4556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27" name="Text Box 15"/>
            <p:cNvSpPr txBox="1">
              <a:spLocks noChangeArrowheads="1"/>
            </p:cNvSpPr>
            <p:nvPr/>
          </p:nvSpPr>
          <p:spPr bwMode="auto">
            <a:xfrm>
              <a:off x="5943600" y="4860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8" name="Text Box 16"/>
            <p:cNvSpPr txBox="1">
              <a:spLocks noChangeArrowheads="1"/>
            </p:cNvSpPr>
            <p:nvPr/>
          </p:nvSpPr>
          <p:spPr bwMode="auto">
            <a:xfrm>
              <a:off x="5943600" y="5165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9" name="Text Box 17"/>
            <p:cNvSpPr txBox="1">
              <a:spLocks noChangeArrowheads="1"/>
            </p:cNvSpPr>
            <p:nvPr/>
          </p:nvSpPr>
          <p:spPr bwMode="auto">
            <a:xfrm>
              <a:off x="5943600" y="5470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0" name="Text Box 18"/>
            <p:cNvSpPr txBox="1">
              <a:spLocks noChangeArrowheads="1"/>
            </p:cNvSpPr>
            <p:nvPr/>
          </p:nvSpPr>
          <p:spPr bwMode="auto">
            <a:xfrm>
              <a:off x="5943600" y="5775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1" name="Text Box 19"/>
            <p:cNvSpPr txBox="1">
              <a:spLocks noChangeArrowheads="1"/>
            </p:cNvSpPr>
            <p:nvPr/>
          </p:nvSpPr>
          <p:spPr bwMode="auto">
            <a:xfrm>
              <a:off x="6781800" y="1508125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2" name="Text Box 20"/>
            <p:cNvSpPr txBox="1">
              <a:spLocks noChangeArrowheads="1"/>
            </p:cNvSpPr>
            <p:nvPr/>
          </p:nvSpPr>
          <p:spPr bwMode="auto">
            <a:xfrm>
              <a:off x="6781800" y="18288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500,000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3" name="Text Box 21"/>
            <p:cNvSpPr txBox="1">
              <a:spLocks noChangeArrowheads="1"/>
            </p:cNvSpPr>
            <p:nvPr/>
          </p:nvSpPr>
          <p:spPr bwMode="auto">
            <a:xfrm>
              <a:off x="6781800" y="21336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4" name="Text Box 22"/>
            <p:cNvSpPr txBox="1">
              <a:spLocks noChangeArrowheads="1"/>
            </p:cNvSpPr>
            <p:nvPr/>
          </p:nvSpPr>
          <p:spPr bwMode="auto">
            <a:xfrm>
              <a:off x="6781800" y="24384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5" name="Text Box 23"/>
            <p:cNvSpPr txBox="1">
              <a:spLocks noChangeArrowheads="1"/>
            </p:cNvSpPr>
            <p:nvPr/>
          </p:nvSpPr>
          <p:spPr bwMode="auto">
            <a:xfrm>
              <a:off x="6781800" y="27432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6" name="Text Box 24"/>
            <p:cNvSpPr txBox="1">
              <a:spLocks noChangeArrowheads="1"/>
            </p:cNvSpPr>
            <p:nvPr/>
          </p:nvSpPr>
          <p:spPr bwMode="auto">
            <a:xfrm>
              <a:off x="6781800" y="30480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7" name="Text Box 25"/>
            <p:cNvSpPr txBox="1">
              <a:spLocks noChangeArrowheads="1"/>
            </p:cNvSpPr>
            <p:nvPr/>
          </p:nvSpPr>
          <p:spPr bwMode="auto">
            <a:xfrm>
              <a:off x="6781800" y="33528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8" name="Text Box 26"/>
            <p:cNvSpPr txBox="1">
              <a:spLocks noChangeArrowheads="1"/>
            </p:cNvSpPr>
            <p:nvPr/>
          </p:nvSpPr>
          <p:spPr bwMode="auto">
            <a:xfrm>
              <a:off x="6781800" y="36576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9" name="Text Box 27"/>
            <p:cNvSpPr txBox="1">
              <a:spLocks noChangeArrowheads="1"/>
            </p:cNvSpPr>
            <p:nvPr/>
          </p:nvSpPr>
          <p:spPr bwMode="auto">
            <a:xfrm>
              <a:off x="6781800" y="39624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0" name="Text Box 28"/>
            <p:cNvSpPr txBox="1">
              <a:spLocks noChangeArrowheads="1"/>
            </p:cNvSpPr>
            <p:nvPr/>
          </p:nvSpPr>
          <p:spPr bwMode="auto">
            <a:xfrm>
              <a:off x="6781800" y="42672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1" name="Text Box 29"/>
            <p:cNvSpPr txBox="1">
              <a:spLocks noChangeArrowheads="1"/>
            </p:cNvSpPr>
            <p:nvPr/>
          </p:nvSpPr>
          <p:spPr bwMode="auto">
            <a:xfrm>
              <a:off x="6781800" y="45720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42" name="Text Box 30"/>
            <p:cNvSpPr txBox="1">
              <a:spLocks noChangeArrowheads="1"/>
            </p:cNvSpPr>
            <p:nvPr/>
          </p:nvSpPr>
          <p:spPr bwMode="auto">
            <a:xfrm>
              <a:off x="6781800" y="4876800"/>
              <a:ext cx="1371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3" name="Text Box 31"/>
            <p:cNvSpPr txBox="1">
              <a:spLocks noChangeArrowheads="1"/>
            </p:cNvSpPr>
            <p:nvPr/>
          </p:nvSpPr>
          <p:spPr bwMode="auto">
            <a:xfrm>
              <a:off x="6781800" y="51816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4" name="Text Box 32"/>
            <p:cNvSpPr txBox="1">
              <a:spLocks noChangeArrowheads="1"/>
            </p:cNvSpPr>
            <p:nvPr/>
          </p:nvSpPr>
          <p:spPr bwMode="auto">
            <a:xfrm>
              <a:off x="6781800" y="5486400"/>
              <a:ext cx="13335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5" name="Text Box 33"/>
            <p:cNvSpPr txBox="1">
              <a:spLocks noChangeArrowheads="1"/>
            </p:cNvSpPr>
            <p:nvPr/>
          </p:nvSpPr>
          <p:spPr bwMode="auto">
            <a:xfrm>
              <a:off x="6781800" y="5791200"/>
              <a:ext cx="16002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6" name="Oval 34"/>
            <p:cNvSpPr>
              <a:spLocks noChangeArrowheads="1"/>
            </p:cNvSpPr>
            <p:nvPr/>
          </p:nvSpPr>
          <p:spPr bwMode="auto">
            <a:xfrm>
              <a:off x="6477000" y="5927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7" name="Oval 35"/>
            <p:cNvSpPr>
              <a:spLocks noChangeArrowheads="1"/>
            </p:cNvSpPr>
            <p:nvPr/>
          </p:nvSpPr>
          <p:spPr bwMode="auto">
            <a:xfrm>
              <a:off x="6477000" y="5622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8" name="Oval 36"/>
            <p:cNvSpPr>
              <a:spLocks noChangeArrowheads="1"/>
            </p:cNvSpPr>
            <p:nvPr/>
          </p:nvSpPr>
          <p:spPr bwMode="auto">
            <a:xfrm>
              <a:off x="6477000" y="5318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9" name="Oval 37"/>
            <p:cNvSpPr>
              <a:spLocks noChangeArrowheads="1"/>
            </p:cNvSpPr>
            <p:nvPr/>
          </p:nvSpPr>
          <p:spPr bwMode="auto">
            <a:xfrm>
              <a:off x="6477000" y="5013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0" name="Oval 38"/>
            <p:cNvSpPr>
              <a:spLocks noChangeArrowheads="1"/>
            </p:cNvSpPr>
            <p:nvPr/>
          </p:nvSpPr>
          <p:spPr bwMode="auto">
            <a:xfrm>
              <a:off x="6477000" y="4708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1" name="Oval 39"/>
            <p:cNvSpPr>
              <a:spLocks noChangeArrowheads="1"/>
            </p:cNvSpPr>
            <p:nvPr/>
          </p:nvSpPr>
          <p:spPr bwMode="auto">
            <a:xfrm>
              <a:off x="6477000" y="4403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2" name="Oval 40"/>
            <p:cNvSpPr>
              <a:spLocks noChangeArrowheads="1"/>
            </p:cNvSpPr>
            <p:nvPr/>
          </p:nvSpPr>
          <p:spPr bwMode="auto">
            <a:xfrm>
              <a:off x="6477000" y="4098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3" name="Oval 41"/>
            <p:cNvSpPr>
              <a:spLocks noChangeArrowheads="1"/>
            </p:cNvSpPr>
            <p:nvPr/>
          </p:nvSpPr>
          <p:spPr bwMode="auto">
            <a:xfrm>
              <a:off x="6477000" y="3794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4" name="Oval 42"/>
            <p:cNvSpPr>
              <a:spLocks noChangeArrowheads="1"/>
            </p:cNvSpPr>
            <p:nvPr/>
          </p:nvSpPr>
          <p:spPr bwMode="auto">
            <a:xfrm>
              <a:off x="6477000" y="3489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5" name="Oval 43"/>
            <p:cNvSpPr>
              <a:spLocks noChangeArrowheads="1"/>
            </p:cNvSpPr>
            <p:nvPr/>
          </p:nvSpPr>
          <p:spPr bwMode="auto">
            <a:xfrm>
              <a:off x="6477000" y="3184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56" name="Oval 44"/>
            <p:cNvSpPr>
              <a:spLocks noChangeArrowheads="1"/>
            </p:cNvSpPr>
            <p:nvPr/>
          </p:nvSpPr>
          <p:spPr bwMode="auto">
            <a:xfrm>
              <a:off x="6477000" y="2879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7" name="Oval 45"/>
            <p:cNvSpPr>
              <a:spLocks noChangeArrowheads="1"/>
            </p:cNvSpPr>
            <p:nvPr/>
          </p:nvSpPr>
          <p:spPr bwMode="auto">
            <a:xfrm>
              <a:off x="6477000" y="2574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8" name="Oval 46"/>
            <p:cNvSpPr>
              <a:spLocks noChangeArrowheads="1"/>
            </p:cNvSpPr>
            <p:nvPr/>
          </p:nvSpPr>
          <p:spPr bwMode="auto">
            <a:xfrm>
              <a:off x="6477000" y="2270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59" name="Oval 47"/>
            <p:cNvSpPr>
              <a:spLocks noChangeArrowheads="1"/>
            </p:cNvSpPr>
            <p:nvPr/>
          </p:nvSpPr>
          <p:spPr bwMode="auto">
            <a:xfrm>
              <a:off x="6477000" y="1965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0" name="Oval 48"/>
            <p:cNvSpPr>
              <a:spLocks noChangeArrowheads="1"/>
            </p:cNvSpPr>
            <p:nvPr/>
          </p:nvSpPr>
          <p:spPr bwMode="auto">
            <a:xfrm>
              <a:off x="6477000" y="1660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62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404664" y="571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94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513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</p:childTnLst>
        </p:cTn>
      </p:par>
    </p:tnLst>
    <p:bldLst>
      <p:bldP spid="4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67310"/>
            <a:ext cx="9088215" cy="3144421"/>
            <a:chOff x="0" y="3767310"/>
            <a:chExt cx="9252519" cy="3144421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67310"/>
              <a:ext cx="9252519" cy="3144421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 smtClean="0"/>
                <a:t>                                  </a:t>
              </a:r>
              <a:endParaRPr lang="ru-RU" dirty="0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8575" y="3962400"/>
              <a:ext cx="9223944" cy="2819400"/>
              <a:chOff x="28575" y="3962400"/>
              <a:chExt cx="9223944" cy="2819400"/>
            </a:xfrm>
          </p:grpSpPr>
          <p:sp>
            <p:nvSpPr>
              <p:cNvPr id="57" name="Line 12"/>
              <p:cNvSpPr>
                <a:spLocks noChangeShapeType="1"/>
              </p:cNvSpPr>
              <p:nvPr/>
            </p:nvSpPr>
            <p:spPr bwMode="auto">
              <a:xfrm flipH="1">
                <a:off x="8899524" y="5257800"/>
                <a:ext cx="351310" cy="0"/>
              </a:xfrm>
              <a:prstGeom prst="lin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" name="Line 13"/>
              <p:cNvSpPr>
                <a:spLocks noChangeShapeType="1"/>
              </p:cNvSpPr>
              <p:nvPr/>
            </p:nvSpPr>
            <p:spPr bwMode="auto">
              <a:xfrm flipH="1">
                <a:off x="8902698" y="6324600"/>
                <a:ext cx="349821" cy="0"/>
              </a:xfrm>
              <a:prstGeom prst="lin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" name="Line 8"/>
              <p:cNvSpPr>
                <a:spLocks noChangeShapeType="1"/>
              </p:cNvSpPr>
              <p:nvPr/>
            </p:nvSpPr>
            <p:spPr bwMode="auto">
              <a:xfrm flipH="1">
                <a:off x="28575" y="5257800"/>
                <a:ext cx="228600" cy="0"/>
              </a:xfrm>
              <a:prstGeom prst="lin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" name="Line 9"/>
              <p:cNvSpPr>
                <a:spLocks noChangeShapeType="1"/>
              </p:cNvSpPr>
              <p:nvPr/>
            </p:nvSpPr>
            <p:spPr bwMode="auto">
              <a:xfrm flipH="1">
                <a:off x="38100" y="6324600"/>
                <a:ext cx="228600" cy="0"/>
              </a:xfrm>
              <a:prstGeom prst="lin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2" name="Line 10"/>
              <p:cNvSpPr>
                <a:spLocks noChangeShapeType="1"/>
              </p:cNvSpPr>
              <p:nvPr/>
            </p:nvSpPr>
            <p:spPr bwMode="auto">
              <a:xfrm flipH="1">
                <a:off x="4467225" y="6324600"/>
                <a:ext cx="228600" cy="0"/>
              </a:xfrm>
              <a:prstGeom prst="lin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3" name="Line 11"/>
              <p:cNvSpPr>
                <a:spLocks noChangeShapeType="1"/>
              </p:cNvSpPr>
              <p:nvPr/>
            </p:nvSpPr>
            <p:spPr bwMode="auto">
              <a:xfrm flipH="1">
                <a:off x="4448175" y="5257800"/>
                <a:ext cx="228600" cy="0"/>
              </a:xfrm>
              <a:prstGeom prst="lin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5" name="AutoShape 4"/>
              <p:cNvSpPr>
                <a:spLocks noChangeArrowheads="1"/>
              </p:cNvSpPr>
              <p:nvPr/>
            </p:nvSpPr>
            <p:spPr bwMode="auto">
              <a:xfrm>
                <a:off x="2286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4" name="Группа 3"/>
              <p:cNvGrpSpPr/>
              <p:nvPr/>
            </p:nvGrpSpPr>
            <p:grpSpPr>
              <a:xfrm>
                <a:off x="228600" y="5867400"/>
                <a:ext cx="4267200" cy="914400"/>
                <a:chOff x="228600" y="5867400"/>
                <a:chExt cx="4267200" cy="914400"/>
              </a:xfrm>
            </p:grpSpPr>
            <p:sp>
              <p:nvSpPr>
                <p:cNvPr id="67" name="AutoShape 6"/>
                <p:cNvSpPr>
                  <a:spLocks noChangeArrowheads="1"/>
                </p:cNvSpPr>
                <p:nvPr/>
              </p:nvSpPr>
              <p:spPr bwMode="auto">
                <a:xfrm>
                  <a:off x="228600" y="5867400"/>
                  <a:ext cx="4267200" cy="914400"/>
                </a:xfrm>
                <a:prstGeom prst="flowChartPreparation">
                  <a:avLst/>
                </a:prstGeom>
                <a:solidFill>
                  <a:schemeClr val="tx1"/>
                </a:solidFill>
                <a:ln w="57150">
                  <a:solidFill>
                    <a:srgbClr val="3399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0" name="Text Box 15">
                  <a:hlinkClick r:id="rId4" action="ppaction://hlinksldjump">
                    <a:snd r:embed="rId5" name="false.wav"/>
                  </a:hlinkClick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33398" y="6096000"/>
                  <a:ext cx="3810002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 dirty="0">
                      <a:solidFill>
                        <a:srgbClr val="FFCC00"/>
                      </a:solidFill>
                      <a:latin typeface="Arial" charset="0"/>
                    </a:rPr>
                    <a:t>      C:    </a:t>
                  </a:r>
                  <a:r>
                    <a:rPr lang="en-US" b="1" dirty="0" smtClean="0">
                      <a:solidFill>
                        <a:srgbClr val="FFCC00"/>
                      </a:solidFill>
                      <a:latin typeface="Arial" charset="0"/>
                    </a:rPr>
                    <a:t>_ </a:t>
                  </a:r>
                  <a:r>
                    <a:rPr lang="en-US" b="1" dirty="0">
                      <a:solidFill>
                        <a:srgbClr val="FFCC00"/>
                      </a:solidFill>
                      <a:latin typeface="Arial" charset="0"/>
                    </a:rPr>
                    <a:t>Jack has got _ duck</a:t>
                  </a:r>
                  <a:endParaRPr lang="en-US" dirty="0">
                    <a:solidFill>
                      <a:srgbClr val="FFCC00"/>
                    </a:solidFill>
                  </a:endParaRPr>
                </a:p>
              </p:txBody>
            </p:sp>
          </p:grpSp>
          <p:grpSp>
            <p:nvGrpSpPr>
              <p:cNvPr id="2" name="Группа 1"/>
              <p:cNvGrpSpPr/>
              <p:nvPr/>
            </p:nvGrpSpPr>
            <p:grpSpPr>
              <a:xfrm>
                <a:off x="4648200" y="5867400"/>
                <a:ext cx="4267200" cy="914400"/>
                <a:chOff x="4648200" y="5867400"/>
                <a:chExt cx="4267200" cy="914400"/>
              </a:xfrm>
            </p:grpSpPr>
            <p:sp>
              <p:nvSpPr>
                <p:cNvPr id="68" name="AutoShape 7"/>
                <p:cNvSpPr>
                  <a:spLocks noChangeArrowheads="1"/>
                </p:cNvSpPr>
                <p:nvPr/>
              </p:nvSpPr>
              <p:spPr bwMode="auto">
                <a:xfrm>
                  <a:off x="4648200" y="5867400"/>
                  <a:ext cx="4267200" cy="914400"/>
                </a:xfrm>
                <a:prstGeom prst="flowChartPreparation">
                  <a:avLst/>
                </a:prstGeom>
                <a:solidFill>
                  <a:schemeClr val="tx1"/>
                </a:solidFill>
                <a:ln w="57150">
                  <a:solidFill>
                    <a:srgbClr val="3399FF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72" name="Text Box 17">
                  <a:hlinkClick r:id="rId6" action="ppaction://hlinksldjump">
                    <a:snd r:embed="rId7" name="true.wav"/>
                  </a:hlinkClick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952999" y="6096000"/>
                  <a:ext cx="3533621" cy="36933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b="1" dirty="0">
                      <a:solidFill>
                        <a:srgbClr val="FFCC00"/>
                      </a:solidFill>
                      <a:latin typeface="Arial" charset="0"/>
                    </a:rPr>
                    <a:t>    D:            _ duck is </a:t>
                  </a:r>
                  <a:r>
                    <a:rPr lang="en-US" b="1" dirty="0" smtClean="0">
                      <a:solidFill>
                        <a:srgbClr val="FFCC00"/>
                      </a:solidFill>
                      <a:latin typeface="Arial" charset="0"/>
                    </a:rPr>
                    <a:t>grey.</a:t>
                  </a:r>
                  <a:endParaRPr lang="en-US" dirty="0">
                    <a:solidFill>
                      <a:srgbClr val="FFCC00"/>
                    </a:solidFill>
                  </a:endParaRPr>
                </a:p>
              </p:txBody>
            </p:sp>
          </p:grpSp>
          <p:sp>
            <p:nvSpPr>
              <p:cNvPr id="73" name="Oval 18"/>
              <p:cNvSpPr>
                <a:spLocks noChangeArrowheads="1"/>
              </p:cNvSpPr>
              <p:nvPr/>
            </p:nvSpPr>
            <p:spPr bwMode="auto">
              <a:xfrm>
                <a:off x="1524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4" name="Oval 19">
                <a:hlinkClick r:id="rId8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6" name="Text Box 21"/>
              <p:cNvSpPr txBox="1">
                <a:spLocks noChangeArrowheads="1"/>
              </p:cNvSpPr>
              <p:nvPr/>
            </p:nvSpPr>
            <p:spPr bwMode="auto">
              <a:xfrm>
                <a:off x="336550" y="4102100"/>
                <a:ext cx="1066800" cy="4572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chemeClr val="bg1"/>
                    </a:solidFill>
                    <a:latin typeface="Arial" charset="0"/>
                  </a:rPr>
                  <a:t>50:50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" name="Группа 4"/>
              <p:cNvGrpSpPr/>
              <p:nvPr/>
            </p:nvGrpSpPr>
            <p:grpSpPr>
              <a:xfrm>
                <a:off x="1600200" y="3962400"/>
                <a:ext cx="1295400" cy="685800"/>
                <a:chOff x="1600200" y="3962400"/>
                <a:chExt cx="1295400" cy="685800"/>
              </a:xfrm>
            </p:grpSpPr>
            <p:sp>
              <p:nvSpPr>
                <p:cNvPr id="75" name="Oval 20">
                  <a:hlinkClick r:id="rId9" action="ppaction://hlinksldjump"/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00200" y="3962400"/>
                  <a:ext cx="1295400" cy="685800"/>
                </a:xfrm>
                <a:prstGeom prst="ellipse">
                  <a:avLst/>
                </a:prstGeom>
                <a:noFill/>
                <a:ln w="57150">
                  <a:solidFill>
                    <a:srgbClr val="3399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77" name="Picture 68">
                  <a:hlinkClick r:id="rId9" action="ppaction://hlinksldjump"/>
                </p:cNvPr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V="1">
                  <a:off x="1949450" y="3994150"/>
                  <a:ext cx="514350" cy="6064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83666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В каком предложении надо поставить</a:t>
            </a:r>
          </a:p>
          <a:p>
            <a:pPr algn="ctr"/>
            <a:r>
              <a:rPr lang="ru-RU" dirty="0"/>
              <a:t>артикль </a:t>
            </a:r>
            <a:r>
              <a:rPr lang="ru-RU" dirty="0" err="1"/>
              <a:t>the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0648" y="354537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15858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126567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83063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предложении надо поставить</a:t>
            </a:r>
          </a:p>
          <a:p>
            <a:pPr algn="ctr"/>
            <a:r>
              <a:rPr lang="ru-RU" dirty="0" smtClean="0"/>
              <a:t>артикль</a:t>
            </a:r>
            <a:r>
              <a:rPr lang="en-US" dirty="0" smtClean="0"/>
              <a:t> the?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It is _ Jack.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4512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 _ Jack has got _ duck</a:t>
              </a:r>
              <a:r>
                <a:rPr lang="en-US" dirty="0">
                  <a:solidFill>
                    <a:srgbClr val="FFCC00"/>
                  </a:solidFill>
                </a:rPr>
                <a:t>.</a:t>
              </a:r>
              <a:endParaRPr lang="en-US" b="1" dirty="0" smtClean="0">
                <a:solidFill>
                  <a:srgbClr val="FFCC00"/>
                </a:solidFill>
                <a:latin typeface="Arial" charset="0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011516" y="5029200"/>
              <a:ext cx="314173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 Jack is _ pupil.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53362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 duck is grey.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>
              <a:hlinkClick r:id="rId10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34109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83063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предложении надо поставить</a:t>
            </a:r>
          </a:p>
          <a:p>
            <a:pPr algn="ctr"/>
            <a:r>
              <a:rPr lang="ru-RU" dirty="0" smtClean="0"/>
              <a:t>артикль</a:t>
            </a:r>
            <a:r>
              <a:rPr lang="en-US" dirty="0" smtClean="0"/>
              <a:t> the?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5" name="AutoShape 4"/>
          <p:cNvSpPr>
            <a:spLocks noChangeArrowheads="1"/>
          </p:cNvSpPr>
          <p:nvPr/>
        </p:nvSpPr>
        <p:spPr bwMode="auto">
          <a:xfrm>
            <a:off x="2286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6" name="AutoShape 5"/>
          <p:cNvSpPr>
            <a:spLocks noChangeArrowheads="1"/>
          </p:cNvSpPr>
          <p:nvPr/>
        </p:nvSpPr>
        <p:spPr bwMode="auto">
          <a:xfrm>
            <a:off x="4648200" y="48006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7" name="AutoShape 6"/>
          <p:cNvSpPr>
            <a:spLocks noChangeArrowheads="1"/>
          </p:cNvSpPr>
          <p:nvPr/>
        </p:nvSpPr>
        <p:spPr bwMode="auto">
          <a:xfrm>
            <a:off x="228600" y="5867400"/>
            <a:ext cx="4267200" cy="914400"/>
          </a:xfrm>
          <a:prstGeom prst="flowChartPreparation">
            <a:avLst/>
          </a:prstGeom>
          <a:solidFill>
            <a:schemeClr val="tx1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9" name="Text Box 14"/>
          <p:cNvSpPr txBox="1">
            <a:spLocks noChangeArrowheads="1"/>
          </p:cNvSpPr>
          <p:nvPr/>
        </p:nvSpPr>
        <p:spPr bwMode="auto">
          <a:xfrm>
            <a:off x="533400" y="5029200"/>
            <a:ext cx="3657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        A:     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It is _ Jack.</a:t>
            </a:r>
            <a:endParaRPr lang="en-US" dirty="0">
              <a:solidFill>
                <a:srgbClr val="FFCC00"/>
              </a:solidFill>
            </a:endParaRPr>
          </a:p>
        </p:txBody>
      </p:sp>
      <p:sp>
        <p:nvSpPr>
          <p:cNvPr id="70" name="Text Box 15"/>
          <p:cNvSpPr txBox="1">
            <a:spLocks noChangeArrowheads="1"/>
          </p:cNvSpPr>
          <p:nvPr/>
        </p:nvSpPr>
        <p:spPr bwMode="auto">
          <a:xfrm>
            <a:off x="533399" y="6096000"/>
            <a:ext cx="34512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      C: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 _ Jack has got _ duck</a:t>
            </a:r>
            <a:r>
              <a:rPr lang="en-US" dirty="0">
                <a:solidFill>
                  <a:srgbClr val="FFCC00"/>
                </a:solidFill>
              </a:rPr>
              <a:t>.</a:t>
            </a:r>
            <a:endParaRPr lang="en-US" b="1" dirty="0" smtClean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71" name="Text Box 16"/>
          <p:cNvSpPr txBox="1">
            <a:spLocks noChangeArrowheads="1"/>
          </p:cNvSpPr>
          <p:nvPr/>
        </p:nvSpPr>
        <p:spPr bwMode="auto">
          <a:xfrm>
            <a:off x="5011516" y="5029200"/>
            <a:ext cx="314173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>
                <a:solidFill>
                  <a:srgbClr val="FFCC00"/>
                </a:solidFill>
                <a:latin typeface="Arial" charset="0"/>
              </a:rPr>
              <a:t>   B:       </a:t>
            </a:r>
            <a:r>
              <a:rPr lang="en-US" b="1" dirty="0" smtClean="0">
                <a:solidFill>
                  <a:srgbClr val="FFCC00"/>
                </a:solidFill>
                <a:latin typeface="Arial" charset="0"/>
              </a:rPr>
              <a:t>_ Jack is _ pupil.</a:t>
            </a:r>
            <a:endParaRPr lang="en-US" dirty="0">
              <a:solidFill>
                <a:srgbClr val="FFCC00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53362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 duck is grey.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6" name="Диаграмма 55"/>
          <p:cNvGraphicFramePr/>
          <p:nvPr>
            <p:extLst>
              <p:ext uri="{D42A27DB-BD31-4B8C-83A1-F6EECF244321}">
                <p14:modId xmlns:p14="http://schemas.microsoft.com/office/powerpoint/2010/main" val="1204063018"/>
              </p:ext>
            </p:extLst>
          </p:nvPr>
        </p:nvGraphicFramePr>
        <p:xfrm>
          <a:off x="2447636" y="58734"/>
          <a:ext cx="4055940" cy="2553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332656" y="150274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4261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5" grpId="0" animBg="1"/>
      <p:bldP spid="7" grpId="0" animBg="1"/>
      <p:bldP spid="54" grpId="0" animBg="1"/>
      <p:bldGraphic spid="56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3861048"/>
            <a:chOff x="0" y="0"/>
            <a:chExt cx="3672408" cy="3861048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3861048"/>
            </a:xfrm>
            <a:prstGeom prst="wedgeEllipseCallout">
              <a:avLst>
                <a:gd name="adj1" fmla="val 71077"/>
                <a:gd name="adj2" fmla="val 3919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611560" y="360863"/>
              <a:ext cx="2880320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Определённый артикль </a:t>
              </a:r>
              <a:r>
                <a:rPr lang="en-US" b="1" u="sng" dirty="0" smtClean="0">
                  <a:solidFill>
                    <a:schemeClr val="bg1"/>
                  </a:solidFill>
                </a:rPr>
                <a:t>the</a:t>
              </a:r>
              <a:r>
                <a:rPr lang="ru-RU" b="1" u="sng" dirty="0" smtClean="0">
                  <a:solidFill>
                    <a:schemeClr val="bg1"/>
                  </a:solidFill>
                </a:rPr>
                <a:t> </a:t>
              </a:r>
              <a:r>
                <a:rPr lang="ru-RU" b="1" dirty="0" smtClean="0">
                  <a:solidFill>
                    <a:schemeClr val="bg1"/>
                  </a:solidFill>
                </a:rPr>
                <a:t>указывает на то, что предмет или лицо, выраженное существительным, упоминалось раньше и уже известно собеседнику. </a:t>
              </a:r>
              <a:r>
                <a:rPr lang="en-US" b="1" dirty="0" smtClean="0">
                  <a:solidFill>
                    <a:schemeClr val="bg1"/>
                  </a:solidFill>
                </a:rPr>
                <a:t>The duck is grey. – </a:t>
              </a:r>
              <a:r>
                <a:rPr lang="ru-RU" b="1" dirty="0" smtClean="0">
                  <a:solidFill>
                    <a:schemeClr val="bg1"/>
                  </a:solidFill>
                </a:rPr>
                <a:t>Эта утка </a:t>
              </a:r>
              <a:r>
                <a:rPr lang="ru-RU" b="1" dirty="0">
                  <a:solidFill>
                    <a:schemeClr val="bg1"/>
                  </a:solidFill>
                </a:rPr>
                <a:t>серая. Правильный ответ – вариант </a:t>
              </a:r>
              <a:r>
                <a:rPr lang="en-US" b="1" dirty="0">
                  <a:solidFill>
                    <a:schemeClr val="bg1"/>
                  </a:solidFill>
                </a:rPr>
                <a:t>D.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779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580112" y="188640"/>
            <a:ext cx="3995936" cy="4320480"/>
            <a:chOff x="5148064" y="188640"/>
            <a:chExt cx="3995936" cy="4320480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4320480"/>
            </a:xfrm>
            <a:prstGeom prst="wedgeEllipseCallout">
              <a:avLst>
                <a:gd name="adj1" fmla="val -49931"/>
                <a:gd name="adj2" fmla="val 4309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885892" y="612962"/>
              <a:ext cx="2520280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Определённый артикль </a:t>
              </a:r>
              <a:r>
                <a:rPr lang="ru-RU" b="1" u="sng" dirty="0" err="1">
                  <a:solidFill>
                    <a:schemeClr val="bg1"/>
                  </a:solidFill>
                </a:rPr>
                <a:t>the</a:t>
              </a:r>
              <a:r>
                <a:rPr lang="ru-RU" b="1" dirty="0">
                  <a:solidFill>
                    <a:schemeClr val="bg1"/>
                  </a:solidFill>
                </a:rPr>
                <a:t> указывает на то, что предмет или лицо, выраженное существительным, упоминалось раньше и уже известно собеседнику. </a:t>
              </a:r>
              <a:r>
                <a:rPr lang="ru-RU" b="1" dirty="0" err="1" smtClean="0">
                  <a:solidFill>
                    <a:schemeClr val="bg1"/>
                  </a:solidFill>
                </a:rPr>
                <a:t>The</a:t>
              </a:r>
              <a:r>
                <a:rPr lang="ru-RU" b="1" dirty="0" smtClean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duck</a:t>
              </a:r>
              <a:r>
                <a:rPr lang="ru-RU" b="1" dirty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is</a:t>
              </a:r>
              <a:r>
                <a:rPr lang="ru-RU" b="1" dirty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grey</a:t>
              </a:r>
              <a:r>
                <a:rPr lang="ru-RU" b="1" dirty="0">
                  <a:solidFill>
                    <a:schemeClr val="bg1"/>
                  </a:solidFill>
                </a:rPr>
                <a:t>. – Эта утка серая. Правильный ответ – вариант </a:t>
              </a:r>
              <a:r>
                <a:rPr lang="en-US" b="1" dirty="0">
                  <a:solidFill>
                    <a:schemeClr val="bg1"/>
                  </a:solidFill>
                </a:rPr>
                <a:t>D.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9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3995936" cy="4355085"/>
            <a:chOff x="0" y="10018"/>
            <a:chExt cx="3995936" cy="4355085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4355085"/>
            </a:xfrm>
            <a:prstGeom prst="wedgeEllipseCallout">
              <a:avLst>
                <a:gd name="adj1" fmla="val 83252"/>
                <a:gd name="adj2" fmla="val 3120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737828" y="557337"/>
              <a:ext cx="2520280" cy="31393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Определённый артикль </a:t>
              </a:r>
              <a:r>
                <a:rPr lang="ru-RU" b="1" u="sng" dirty="0" err="1">
                  <a:solidFill>
                    <a:schemeClr val="bg1"/>
                  </a:solidFill>
                </a:rPr>
                <a:t>the</a:t>
              </a:r>
              <a:r>
                <a:rPr lang="ru-RU" b="1" dirty="0">
                  <a:solidFill>
                    <a:schemeClr val="bg1"/>
                  </a:solidFill>
                </a:rPr>
                <a:t> указывает на то, что предмет или лицо, выраженное существительным, упоминалось раньше и уже известно собеседнику. </a:t>
              </a:r>
              <a:r>
                <a:rPr lang="ru-RU" b="1" dirty="0" err="1" smtClean="0">
                  <a:solidFill>
                    <a:schemeClr val="bg1"/>
                  </a:solidFill>
                </a:rPr>
                <a:t>The</a:t>
              </a:r>
              <a:r>
                <a:rPr lang="ru-RU" b="1" dirty="0" smtClean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duck</a:t>
              </a:r>
              <a:r>
                <a:rPr lang="ru-RU" b="1" dirty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is</a:t>
              </a:r>
              <a:r>
                <a:rPr lang="ru-RU" b="1" dirty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grey</a:t>
              </a:r>
              <a:r>
                <a:rPr lang="ru-RU" b="1" dirty="0">
                  <a:solidFill>
                    <a:schemeClr val="bg1"/>
                  </a:solidFill>
                </a:rPr>
                <a:t>. – Эта утка серая. Правильный ответ – вариант </a:t>
              </a:r>
              <a:r>
                <a:rPr lang="en-US" b="1" dirty="0">
                  <a:solidFill>
                    <a:schemeClr val="bg1"/>
                  </a:solidFill>
                </a:rPr>
                <a:t>D.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948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3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" y="0"/>
            <a:ext cx="9164269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764704"/>
            <a:ext cx="4582134" cy="4248472"/>
            <a:chOff x="30445" y="2780928"/>
            <a:chExt cx="4582134" cy="3289733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3289733"/>
            </a:xfrm>
            <a:prstGeom prst="wedgeEllipseCallout">
              <a:avLst>
                <a:gd name="adj1" fmla="val 95708"/>
                <a:gd name="adj2" fmla="val -636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836466" y="3210354"/>
              <a:ext cx="2970092" cy="22163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Определённый артикль </a:t>
              </a:r>
              <a:r>
                <a:rPr lang="ru-RU" b="1" u="sng" dirty="0" err="1">
                  <a:solidFill>
                    <a:schemeClr val="bg1"/>
                  </a:solidFill>
                </a:rPr>
                <a:t>the</a:t>
              </a:r>
              <a:r>
                <a:rPr lang="ru-RU" b="1" dirty="0">
                  <a:solidFill>
                    <a:schemeClr val="bg1"/>
                  </a:solidFill>
                </a:rPr>
                <a:t> указывает на то, что предмет или лицо, выраженное существительным, упоминалось раньше и уже известно собеседнику. </a:t>
              </a:r>
              <a:r>
                <a:rPr lang="ru-RU" b="1" dirty="0" err="1" smtClean="0">
                  <a:solidFill>
                    <a:schemeClr val="bg1"/>
                  </a:solidFill>
                </a:rPr>
                <a:t>The</a:t>
              </a:r>
              <a:r>
                <a:rPr lang="ru-RU" b="1" dirty="0" smtClean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duck</a:t>
              </a:r>
              <a:r>
                <a:rPr lang="ru-RU" b="1" dirty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is</a:t>
              </a:r>
              <a:r>
                <a:rPr lang="ru-RU" b="1" dirty="0">
                  <a:solidFill>
                    <a:schemeClr val="bg1"/>
                  </a:solidFill>
                </a:rPr>
                <a:t> </a:t>
              </a:r>
              <a:r>
                <a:rPr lang="ru-RU" b="1" dirty="0" err="1">
                  <a:solidFill>
                    <a:schemeClr val="bg1"/>
                  </a:solidFill>
                </a:rPr>
                <a:t>grey</a:t>
              </a:r>
              <a:r>
                <a:rPr lang="ru-RU" b="1" dirty="0">
                  <a:solidFill>
                    <a:schemeClr val="bg1"/>
                  </a:solidFill>
                </a:rPr>
                <a:t>. – Эта утка серая. Правильный ответ – вариант </a:t>
              </a:r>
              <a:r>
                <a:rPr lang="en-US" b="1" dirty="0">
                  <a:solidFill>
                    <a:schemeClr val="bg1"/>
                  </a:solidFill>
                </a:rPr>
                <a:t>D.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04664" y="1796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595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477"/>
            <a:ext cx="6499225" cy="457200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520281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предложение с ошибкой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pitchFamily="34" charset="0"/>
                  <a:cs typeface="Arial" pitchFamily="34" charset="0"/>
                </a:rPr>
                <a:t>Dog’s can run.</a:t>
              </a: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5274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Dan’s dog is black.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20024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Cats can sing.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72345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You have got a dog.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" name="fon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88640" y="314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39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94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 smtClean="0"/>
                <a:t>            </a:t>
              </a:r>
              <a:endParaRPr lang="ru-RU" dirty="0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228600" y="4800600"/>
              <a:ext cx="4267200" cy="914400"/>
              <a:chOff x="228600" y="4800600"/>
              <a:chExt cx="4267200" cy="914400"/>
            </a:xfrm>
          </p:grpSpPr>
          <p:sp>
            <p:nvSpPr>
              <p:cNvPr id="65" name="AutoShape 4"/>
              <p:cNvSpPr>
                <a:spLocks noChangeArrowheads="1"/>
              </p:cNvSpPr>
              <p:nvPr/>
            </p:nvSpPr>
            <p:spPr bwMode="auto">
              <a:xfrm>
                <a:off x="2286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" name="Text Box 14">
                <a:hlinkClick r:id="rId4" action="ppaction://hlinksldjump">
                  <a:snd r:embed="rId5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400" y="5029200"/>
                <a:ext cx="3657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  A:       Dog’s can run.</a:t>
                </a:r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6" action="ppaction://hlinksldjump">
                  <a:snd r:embed="rId7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451226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Dan’s dog is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black.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" name="Группа 7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4317" y="3402534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Какое предложение с ошибкой? 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56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2656" y="89453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753725" y="107229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5168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0648" y="49737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520281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предложение с ошибкой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pitchFamily="34" charset="0"/>
                  <a:cs typeface="Arial" pitchFamily="34" charset="0"/>
                </a:rPr>
                <a:t>Dog’s can run.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5274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Dan’s dog is black.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20024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Cats can sing.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72345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You have got a dog.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5073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" y="20238"/>
            <a:ext cx="6534049" cy="4372765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8894" y="3788262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72616" y="302854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4426239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6648296" y="222866"/>
            <a:ext cx="2438400" cy="4615282"/>
            <a:chOff x="3581400" y="1111250"/>
            <a:chExt cx="2438400" cy="4740275"/>
          </a:xfrm>
        </p:grpSpPr>
        <p:sp>
          <p:nvSpPr>
            <p:cNvPr id="9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8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9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20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21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22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23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24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5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26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27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28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29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30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1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2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3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4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35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6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7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8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39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0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2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3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5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9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0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600" dirty="0" smtClean="0"/>
              <a:t>Какой глагол надо поставить в начале вопроса?</a:t>
            </a:r>
          </a:p>
          <a:p>
            <a:pPr algn="ctr"/>
            <a:r>
              <a:rPr lang="ru-RU" sz="1600" dirty="0" smtClean="0"/>
              <a:t>__</a:t>
            </a:r>
            <a:r>
              <a:rPr lang="en-US" sz="1600" dirty="0" smtClean="0"/>
              <a:t>Mike got a grey rabbit?</a:t>
            </a:r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6" name="Группа 55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Can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2209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9" action="ppaction://hlinksldjump">
                <a:snd r:embed="rId10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6" name="Группа 85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98618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520281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предложение с ошибкой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pitchFamily="34" charset="0"/>
                  <a:cs typeface="Arial" pitchFamily="34" charset="0"/>
                </a:rPr>
                <a:t>Dog’s can run.</a:t>
              </a: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5274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Dan’s dog is black.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20024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Cats can sing.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72345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You have got a dog.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00826249"/>
              </p:ext>
            </p:extLst>
          </p:nvPr>
        </p:nvGraphicFramePr>
        <p:xfrm>
          <a:off x="3054350" y="46387"/>
          <a:ext cx="3429000" cy="2640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88640" y="123927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530286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5" grpId="0" animBg="1"/>
      <p:bldP spid="7" grpId="0" animBg="1"/>
      <p:bldP spid="54" grpId="0" animBg="1"/>
      <p:bldGraphic spid="3" grpId="0">
        <p:bldAsOne/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3933056"/>
            <a:chOff x="0" y="0"/>
            <a:chExt cx="3672408" cy="3933056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3933056"/>
            </a:xfrm>
            <a:prstGeom prst="wedgeEllipseCallout">
              <a:avLst>
                <a:gd name="adj1" fmla="val 67446"/>
                <a:gd name="adj2" fmla="val 6978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76064" y="421432"/>
              <a:ext cx="2520280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chemeClr val="bg1"/>
                  </a:solidFill>
                </a:rPr>
                <a:t>Cats can sing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.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Коты могут петь.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Dan’s dog is black.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Собака Дэна чёрная.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You have got a dog.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– У тебя есть собака.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Dogs (</a:t>
              </a:r>
              <a:r>
                <a:rPr lang="en-US" sz="2000" b="1" strike="sngStrike" dirty="0" smtClean="0">
                  <a:solidFill>
                    <a:schemeClr val="bg1"/>
                  </a:solidFill>
                </a:rPr>
                <a:t>Dog’s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) can run. – 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Собаки могут бегать. Правильный ответ – вариант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</a:rPr>
                <a:t>A</a:t>
              </a:r>
              <a:r>
                <a:rPr lang="en-US" b="1" dirty="0" smtClean="0">
                  <a:solidFill>
                    <a:schemeClr val="bg1"/>
                  </a:solidFill>
                </a:rPr>
                <a:t>.</a:t>
              </a:r>
              <a:r>
                <a:rPr lang="ru-RU" b="1" dirty="0" smtClean="0">
                  <a:solidFill>
                    <a:schemeClr val="bg1"/>
                  </a:solidFill>
                </a:rPr>
                <a:t>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1307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829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148064" y="188640"/>
            <a:ext cx="3995936" cy="4032448"/>
            <a:chOff x="5148064" y="188640"/>
            <a:chExt cx="3995936" cy="4032448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4032448"/>
            </a:xfrm>
            <a:prstGeom prst="wedgeEllipseCallout">
              <a:avLst>
                <a:gd name="adj1" fmla="val -46117"/>
                <a:gd name="adj2" fmla="val 5117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885892" y="595656"/>
              <a:ext cx="2520280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Cats can sing. – </a:t>
              </a:r>
              <a:r>
                <a:rPr lang="ru-RU" sz="2000" b="1" dirty="0">
                  <a:solidFill>
                    <a:schemeClr val="bg1"/>
                  </a:solidFill>
                </a:rPr>
                <a:t>Коты могут петь. </a:t>
              </a:r>
              <a:r>
                <a:rPr lang="en-US" sz="2000" b="1" dirty="0">
                  <a:solidFill>
                    <a:schemeClr val="bg1"/>
                  </a:solidFill>
                </a:rPr>
                <a:t>Dan’s dog is black. – </a:t>
              </a:r>
              <a:r>
                <a:rPr lang="ru-RU" sz="2000" b="1" dirty="0">
                  <a:solidFill>
                    <a:schemeClr val="bg1"/>
                  </a:solidFill>
                </a:rPr>
                <a:t>Собака Дэна чёрная. </a:t>
              </a:r>
              <a:r>
                <a:rPr lang="en-US" sz="2000" b="1" dirty="0">
                  <a:solidFill>
                    <a:schemeClr val="bg1"/>
                  </a:solidFill>
                </a:rPr>
                <a:t>You have got a dog. – </a:t>
              </a:r>
              <a:r>
                <a:rPr lang="ru-RU" sz="2000" b="1" dirty="0">
                  <a:solidFill>
                    <a:schemeClr val="bg1"/>
                  </a:solidFill>
                </a:rPr>
                <a:t>У тебя есть собака. </a:t>
              </a:r>
              <a:r>
                <a:rPr lang="en-US" sz="2000" b="1" dirty="0">
                  <a:solidFill>
                    <a:schemeClr val="bg1"/>
                  </a:solidFill>
                </a:rPr>
                <a:t>Dogs (</a:t>
              </a:r>
              <a:r>
                <a:rPr lang="en-US" sz="2000" b="1" strike="sngStrike" dirty="0">
                  <a:solidFill>
                    <a:schemeClr val="bg1"/>
                  </a:solidFill>
                </a:rPr>
                <a:t>Dog’s</a:t>
              </a:r>
              <a:r>
                <a:rPr lang="en-US" sz="2000" b="1" dirty="0">
                  <a:solidFill>
                    <a:schemeClr val="bg1"/>
                  </a:solidFill>
                </a:rPr>
                <a:t>) can run. – </a:t>
              </a:r>
              <a:r>
                <a:rPr lang="ru-RU" sz="2000" b="1" dirty="0">
                  <a:solidFill>
                    <a:schemeClr val="bg1"/>
                  </a:solidFill>
                </a:rPr>
                <a:t>Собаки могут бегать. Правильный ответ – вариант </a:t>
              </a:r>
              <a:r>
                <a:rPr lang="en-US" sz="2000" b="1" dirty="0">
                  <a:solidFill>
                    <a:schemeClr val="bg1"/>
                  </a:solidFill>
                </a:rPr>
                <a:t>A.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512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6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3995936" cy="3995045"/>
            <a:chOff x="0" y="10018"/>
            <a:chExt cx="3995936" cy="3995045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3995045"/>
            </a:xfrm>
            <a:prstGeom prst="wedgeEllipseCallout">
              <a:avLst>
                <a:gd name="adj1" fmla="val 79438"/>
                <a:gd name="adj2" fmla="val 3492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737828" y="557337"/>
              <a:ext cx="2520280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Cats can sing. – </a:t>
              </a:r>
              <a:r>
                <a:rPr lang="ru-RU" sz="2000" b="1" dirty="0">
                  <a:solidFill>
                    <a:schemeClr val="bg1"/>
                  </a:solidFill>
                </a:rPr>
                <a:t>Коты могут петь. </a:t>
              </a:r>
              <a:r>
                <a:rPr lang="en-US" sz="2000" b="1" dirty="0">
                  <a:solidFill>
                    <a:schemeClr val="bg1"/>
                  </a:solidFill>
                </a:rPr>
                <a:t>Dan’s dog is black. – </a:t>
              </a:r>
              <a:r>
                <a:rPr lang="ru-RU" sz="2000" b="1" dirty="0">
                  <a:solidFill>
                    <a:schemeClr val="bg1"/>
                  </a:solidFill>
                </a:rPr>
                <a:t>Собака Дэна чёрная. </a:t>
              </a:r>
              <a:r>
                <a:rPr lang="en-US" sz="2000" b="1" dirty="0">
                  <a:solidFill>
                    <a:schemeClr val="bg1"/>
                  </a:solidFill>
                </a:rPr>
                <a:t>You have got a dog. – </a:t>
              </a:r>
              <a:r>
                <a:rPr lang="ru-RU" sz="2000" b="1" dirty="0">
                  <a:solidFill>
                    <a:schemeClr val="bg1"/>
                  </a:solidFill>
                </a:rPr>
                <a:t>У тебя есть собака. </a:t>
              </a:r>
              <a:r>
                <a:rPr lang="en-US" sz="2000" b="1" dirty="0">
                  <a:solidFill>
                    <a:schemeClr val="bg1"/>
                  </a:solidFill>
                </a:rPr>
                <a:t>Dogs (</a:t>
              </a:r>
              <a:r>
                <a:rPr lang="en-US" sz="2000" b="1" strike="sngStrike" dirty="0">
                  <a:solidFill>
                    <a:schemeClr val="bg1"/>
                  </a:solidFill>
                </a:rPr>
                <a:t>Dog’s</a:t>
              </a:r>
              <a:r>
                <a:rPr lang="en-US" sz="2000" b="1" dirty="0">
                  <a:solidFill>
                    <a:schemeClr val="bg1"/>
                  </a:solidFill>
                </a:rPr>
                <a:t>) can run. – </a:t>
              </a:r>
              <a:r>
                <a:rPr lang="ru-RU" sz="2000" b="1" dirty="0">
                  <a:solidFill>
                    <a:schemeClr val="bg1"/>
                  </a:solidFill>
                </a:rPr>
                <a:t>Собаки могут бегать. Правильный ответ – вариант </a:t>
              </a:r>
              <a:r>
                <a:rPr lang="en-US" sz="2000" b="1" dirty="0">
                  <a:solidFill>
                    <a:schemeClr val="bg1"/>
                  </a:solidFill>
                </a:rPr>
                <a:t>A.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271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5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" y="0"/>
            <a:ext cx="9164269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2780928"/>
            <a:ext cx="4582134" cy="3168352"/>
            <a:chOff x="30445" y="2780928"/>
            <a:chExt cx="4582134" cy="3168352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3168352"/>
            </a:xfrm>
            <a:prstGeom prst="wedgeEllipseCallout">
              <a:avLst>
                <a:gd name="adj1" fmla="val 98202"/>
                <a:gd name="adj2" fmla="val -5658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701332" y="3087831"/>
              <a:ext cx="3240360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chemeClr val="bg1"/>
                  </a:solidFill>
                </a:rPr>
                <a:t>Cats can sing. – </a:t>
              </a:r>
              <a:r>
                <a:rPr lang="ru-RU" sz="2000" b="1" dirty="0">
                  <a:solidFill>
                    <a:schemeClr val="bg1"/>
                  </a:solidFill>
                </a:rPr>
                <a:t>Коты могут петь. </a:t>
              </a:r>
              <a:r>
                <a:rPr lang="en-US" sz="2000" b="1" dirty="0">
                  <a:solidFill>
                    <a:schemeClr val="bg1"/>
                  </a:solidFill>
                </a:rPr>
                <a:t>Dan’s dog is black. – </a:t>
              </a:r>
              <a:r>
                <a:rPr lang="ru-RU" sz="2000" b="1" dirty="0">
                  <a:solidFill>
                    <a:schemeClr val="bg1"/>
                  </a:solidFill>
                </a:rPr>
                <a:t>Собака Дэна чёрная. </a:t>
              </a:r>
              <a:r>
                <a:rPr lang="en-US" sz="2000" b="1" dirty="0">
                  <a:solidFill>
                    <a:schemeClr val="bg1"/>
                  </a:solidFill>
                </a:rPr>
                <a:t>You have got a dog. – </a:t>
              </a:r>
              <a:r>
                <a:rPr lang="ru-RU" sz="2000" b="1" dirty="0">
                  <a:solidFill>
                    <a:schemeClr val="bg1"/>
                  </a:solidFill>
                </a:rPr>
                <a:t>У тебя есть собака. </a:t>
              </a:r>
              <a:r>
                <a:rPr lang="en-US" sz="2000" b="1" dirty="0">
                  <a:solidFill>
                    <a:schemeClr val="bg1"/>
                  </a:solidFill>
                </a:rPr>
                <a:t>Dogs (</a:t>
              </a:r>
              <a:r>
                <a:rPr lang="en-US" sz="2000" b="1" strike="sngStrike" dirty="0">
                  <a:solidFill>
                    <a:schemeClr val="bg1"/>
                  </a:solidFill>
                </a:rPr>
                <a:t>Dog’s</a:t>
              </a:r>
              <a:r>
                <a:rPr lang="en-US" sz="2000" b="1" dirty="0">
                  <a:solidFill>
                    <a:schemeClr val="bg1"/>
                  </a:solidFill>
                </a:rPr>
                <a:t>) can run. – </a:t>
              </a:r>
              <a:r>
                <a:rPr lang="ru-RU" sz="2000" b="1" dirty="0">
                  <a:solidFill>
                    <a:schemeClr val="bg1"/>
                  </a:solidFill>
                </a:rPr>
                <a:t>Собаки могут бегать. Правильный ответ – вариант </a:t>
              </a:r>
              <a:r>
                <a:rPr lang="en-US" sz="2000" b="1" dirty="0">
                  <a:solidFill>
                    <a:schemeClr val="bg1"/>
                  </a:solidFill>
                </a:rPr>
                <a:t>A.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4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" y="41564"/>
            <a:ext cx="6544080" cy="490806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60648" y="110613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91300" y="-29314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70127" y="306364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Выбери ответ без ошибки.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Yes, it can’t.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2994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Yes, she have.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No, I have.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No, it isn’t.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29400" y="4156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6194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4" action="ppaction://hlinksldjump">
                  <a:snd r:embed="rId5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291782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Yes, she have.</a:t>
                </a: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4648200" y="5867400"/>
              <a:ext cx="4267200" cy="914400"/>
              <a:chOff x="4648200" y="5867400"/>
              <a:chExt cx="4267200" cy="914400"/>
            </a:xfrm>
          </p:grpSpPr>
          <p:sp>
            <p:nvSpPr>
              <p:cNvPr id="68" name="AutoShape 7"/>
              <p:cNvSpPr>
                <a:spLocks noChangeArrowheads="1"/>
              </p:cNvSpPr>
              <p:nvPr/>
            </p:nvSpPr>
            <p:spPr bwMode="auto">
              <a:xfrm>
                <a:off x="46482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Text Box 17">
                <a:hlinkClick r:id="rId6" action="ppaction://hlinksldjump">
                  <a:snd r:embed="rId7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6096000"/>
                <a:ext cx="29718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D:            No, it isn’t.</a:t>
                </a: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" name="Группа 2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3222274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Выбери ответ без ошибки. 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59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6632" y="31205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962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16276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629400" y="-974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715125" y="3024493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Выбери ответ без ошибки.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Yes, it can’t.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2994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Yes, she have.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No, I have.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No, it isn’t.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67500" y="25951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60403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3077203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Выбери ответ без ошибки.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Yes, it can’t.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2994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Yes, she have.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No, I have.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No, it isn’t.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/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56" name="Диаграмма 55"/>
          <p:cNvGraphicFramePr/>
          <p:nvPr>
            <p:extLst>
              <p:ext uri="{D42A27DB-BD31-4B8C-83A1-F6EECF244321}">
                <p14:modId xmlns:p14="http://schemas.microsoft.com/office/powerpoint/2010/main" val="2920121138"/>
              </p:ext>
            </p:extLst>
          </p:nvPr>
        </p:nvGraphicFramePr>
        <p:xfrm>
          <a:off x="2638648" y="36603"/>
          <a:ext cx="3965056" cy="2631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40363" y="78661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3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88640" y="153985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7869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Graphic spid="56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-7512" y="-115192"/>
            <a:ext cx="3995936" cy="5632423"/>
            <a:chOff x="0" y="0"/>
            <a:chExt cx="3672408" cy="488314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4883144"/>
            </a:xfrm>
            <a:prstGeom prst="wedgeEllipseCallout">
              <a:avLst>
                <a:gd name="adj1" fmla="val 62755"/>
                <a:gd name="adj2" fmla="val 1397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304238" y="743341"/>
              <a:ext cx="3312368" cy="3482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" b="1" dirty="0" smtClean="0">
                  <a:solidFill>
                    <a:schemeClr val="bg1"/>
                  </a:solidFill>
                </a:rPr>
                <a:t>Краткий ответ «Да» </a:t>
              </a:r>
              <a:r>
                <a:rPr lang="ru-RU" sz="1700" b="1" dirty="0">
                  <a:solidFill>
                    <a:schemeClr val="bg1"/>
                  </a:solidFill>
                </a:rPr>
                <a:t>соответствует  </a:t>
              </a:r>
              <a:r>
                <a:rPr lang="ru-RU" sz="1700" b="1" dirty="0" smtClean="0">
                  <a:solidFill>
                    <a:schemeClr val="bg1"/>
                  </a:solidFill>
                </a:rPr>
                <a:t>английскому </a:t>
              </a:r>
              <a:r>
                <a:rPr lang="ru-RU" sz="1700" b="1" u="sng" dirty="0" err="1" smtClean="0">
                  <a:solidFill>
                    <a:schemeClr val="bg1"/>
                  </a:solidFill>
                </a:rPr>
                <a:t>yes</a:t>
              </a:r>
              <a:r>
                <a:rPr lang="ru-RU" sz="1700" b="1" u="sng" dirty="0" smtClean="0">
                  <a:solidFill>
                    <a:schemeClr val="bg1"/>
                  </a:solidFill>
                </a:rPr>
                <a:t>,</a:t>
              </a:r>
              <a:r>
                <a:rPr lang="ru-RU" sz="1700" b="1" dirty="0" smtClean="0">
                  <a:solidFill>
                    <a:schemeClr val="bg1"/>
                  </a:solidFill>
                </a:rPr>
                <a:t> + личное местоимение + </a:t>
              </a:r>
              <a:r>
                <a:rPr lang="ru-RU" sz="1700" b="1" dirty="0">
                  <a:solidFill>
                    <a:schemeClr val="bg1"/>
                  </a:solidFill>
                </a:rPr>
                <a:t>вспомогательный глагол, при помощи которого был задан вопрос. </a:t>
              </a:r>
              <a:r>
                <a:rPr lang="ru-RU" sz="1700" b="1" dirty="0" smtClean="0">
                  <a:solidFill>
                    <a:schemeClr val="bg1"/>
                  </a:solidFill>
                </a:rPr>
                <a:t>Краткий ответ «НЕТ» состоит из слова </a:t>
              </a:r>
              <a:r>
                <a:rPr lang="en-US" sz="1700" b="1" u="sng" dirty="0" smtClean="0">
                  <a:solidFill>
                    <a:schemeClr val="bg1"/>
                  </a:solidFill>
                </a:rPr>
                <a:t>no</a:t>
              </a:r>
              <a:r>
                <a:rPr lang="ru-RU" sz="1700" b="1" dirty="0" smtClean="0">
                  <a:solidFill>
                    <a:schemeClr val="bg1"/>
                  </a:solidFill>
                </a:rPr>
                <a:t>, личного местоимения, вспомогательного глагола + отрицание </a:t>
              </a:r>
              <a:r>
                <a:rPr lang="ru-RU" sz="1700" b="1" u="sng" dirty="0" err="1" smtClean="0">
                  <a:solidFill>
                    <a:schemeClr val="bg1"/>
                  </a:solidFill>
                </a:rPr>
                <a:t>not</a:t>
              </a:r>
              <a:r>
                <a:rPr lang="ru-RU" sz="1700" b="1" dirty="0" smtClean="0">
                  <a:solidFill>
                    <a:schemeClr val="bg1"/>
                  </a:solidFill>
                </a:rPr>
                <a:t>. </a:t>
              </a:r>
            </a:p>
            <a:p>
              <a:r>
                <a:rPr lang="en-US" sz="1700" b="1" dirty="0" smtClean="0">
                  <a:solidFill>
                    <a:schemeClr val="bg1"/>
                  </a:solidFill>
                </a:rPr>
                <a:t>Can a dog run? - Yes, it can (</a:t>
              </a:r>
              <a:r>
                <a:rPr lang="en-US" sz="1700" b="1" strike="sngStrike" dirty="0" smtClean="0">
                  <a:solidFill>
                    <a:schemeClr val="bg1"/>
                  </a:solidFill>
                </a:rPr>
                <a:t>can’t</a:t>
              </a:r>
              <a:r>
                <a:rPr lang="en-US" sz="1700" b="1" dirty="0" smtClean="0">
                  <a:solidFill>
                    <a:schemeClr val="bg1"/>
                  </a:solidFill>
                </a:rPr>
                <a:t>).  Have you got a cat? - No, I haven’t (</a:t>
              </a:r>
              <a:r>
                <a:rPr lang="en-US" sz="1700" b="1" strike="sngStrike" dirty="0" smtClean="0">
                  <a:solidFill>
                    <a:schemeClr val="bg1"/>
                  </a:solidFill>
                </a:rPr>
                <a:t>have</a:t>
              </a:r>
              <a:r>
                <a:rPr lang="en-US" sz="1700" b="1" dirty="0" smtClean="0">
                  <a:solidFill>
                    <a:schemeClr val="bg1"/>
                  </a:solidFill>
                </a:rPr>
                <a:t>).  </a:t>
              </a:r>
            </a:p>
            <a:p>
              <a:r>
                <a:rPr lang="en-US" sz="1700" b="1" dirty="0" smtClean="0">
                  <a:solidFill>
                    <a:schemeClr val="bg1"/>
                  </a:solidFill>
                </a:rPr>
                <a:t>Has she got a hat? - Yes, she has (</a:t>
              </a:r>
              <a:r>
                <a:rPr lang="en-US" sz="1700" b="1" strike="sngStrike" dirty="0" smtClean="0">
                  <a:solidFill>
                    <a:schemeClr val="bg1"/>
                  </a:solidFill>
                </a:rPr>
                <a:t>have</a:t>
              </a:r>
              <a:r>
                <a:rPr lang="en-US" sz="1700" b="1" dirty="0" smtClean="0">
                  <a:solidFill>
                    <a:schemeClr val="bg1"/>
                  </a:solidFill>
                </a:rPr>
                <a:t>). </a:t>
              </a:r>
            </a:p>
            <a:p>
              <a:r>
                <a:rPr lang="en-US" sz="1700" b="1" dirty="0" smtClean="0">
                  <a:solidFill>
                    <a:schemeClr val="bg1"/>
                  </a:solidFill>
                </a:rPr>
                <a:t>Is it a cat? - No, it isn’t 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(= No, it is not). </a:t>
              </a:r>
            </a:p>
            <a:p>
              <a:r>
                <a:rPr lang="ru-RU" sz="1700" b="1" dirty="0" smtClean="0">
                  <a:solidFill>
                    <a:schemeClr val="bg1"/>
                  </a:solidFill>
                </a:rPr>
                <a:t>Правильный ответ – вариант</a:t>
              </a:r>
              <a:r>
                <a:rPr lang="en-US" sz="1700" b="1" dirty="0" smtClean="0">
                  <a:solidFill>
                    <a:schemeClr val="bg1"/>
                  </a:solidFill>
                </a:rPr>
                <a:t> </a:t>
              </a:r>
              <a:r>
                <a:rPr lang="en-US" sz="1700" b="1" dirty="0">
                  <a:solidFill>
                    <a:schemeClr val="bg1"/>
                  </a:solidFill>
                </a:rPr>
                <a:t>D</a:t>
              </a:r>
              <a:r>
                <a:rPr lang="en-US" sz="1700" b="1" dirty="0" smtClean="0">
                  <a:solidFill>
                    <a:schemeClr val="bg1"/>
                  </a:solidFill>
                </a:rPr>
                <a:t>.</a:t>
              </a:r>
              <a:r>
                <a:rPr lang="ru-RU" sz="1700" b="1" dirty="0" smtClean="0">
                  <a:solidFill>
                    <a:schemeClr val="bg1"/>
                  </a:solidFill>
                </a:rPr>
                <a:t> </a:t>
              </a:r>
              <a:endParaRPr lang="ru-RU" sz="17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3260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80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8575" y="3720383"/>
            <a:ext cx="9153525" cy="3128963"/>
            <a:chOff x="28575" y="3720383"/>
            <a:chExt cx="9153525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38100" y="3720383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 smtClean="0"/>
                <a:t> </a:t>
              </a:r>
              <a:endParaRPr lang="ru-RU" dirty="0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" name="Группа 3"/>
            <p:cNvGrpSpPr/>
            <p:nvPr/>
          </p:nvGrpSpPr>
          <p:grpSpPr>
            <a:xfrm>
              <a:off x="228600" y="4800600"/>
              <a:ext cx="4267200" cy="914400"/>
              <a:chOff x="228600" y="4800600"/>
              <a:chExt cx="4267200" cy="914400"/>
            </a:xfrm>
          </p:grpSpPr>
          <p:sp>
            <p:nvSpPr>
              <p:cNvPr id="65" name="AutoShape 4"/>
              <p:cNvSpPr>
                <a:spLocks noChangeArrowheads="1"/>
              </p:cNvSpPr>
              <p:nvPr/>
            </p:nvSpPr>
            <p:spPr bwMode="auto">
              <a:xfrm>
                <a:off x="2286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" name="Text Box 14">
                <a:hlinkClick r:id="rId4" action="ppaction://hlinksldjump">
                  <a:snd r:embed="rId5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400" y="5029200"/>
                <a:ext cx="3657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  A: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Can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4648200" y="5867400"/>
              <a:ext cx="4267200" cy="914400"/>
              <a:chOff x="4648200" y="5867400"/>
              <a:chExt cx="4267200" cy="914400"/>
            </a:xfrm>
          </p:grpSpPr>
          <p:sp>
            <p:nvSpPr>
              <p:cNvPr id="68" name="AutoShape 7">
                <a:hlinkClick r:id="rId6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6482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 dirty="0" smtClean="0"/>
                  <a:t> </a:t>
                </a:r>
                <a:endParaRPr lang="ru-RU" dirty="0"/>
              </a:p>
            </p:txBody>
          </p:sp>
          <p:sp>
            <p:nvSpPr>
              <p:cNvPr id="72" name="Text Box 17">
                <a:hlinkClick r:id="rId6" action="ppaction://hlinksldjump">
                  <a:snd r:embed="rId7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6096000"/>
                <a:ext cx="343542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D: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Has 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>
                  <a:snd r:embed="rId9" name="ringon.wav"/>
                </a:hlinkClick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6" name="Группа 85"/>
            <p:cNvGrpSpPr/>
            <p:nvPr/>
          </p:nvGrpSpPr>
          <p:grpSpPr>
            <a:xfrm>
              <a:off x="3222625" y="4076700"/>
              <a:ext cx="914400" cy="533400"/>
              <a:chOff x="3222625" y="4076700"/>
              <a:chExt cx="914400" cy="533400"/>
            </a:xfrm>
          </p:grpSpPr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4278312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600" dirty="0"/>
              <a:t>Какой глагол надо поставить в начале вопроса?</a:t>
            </a:r>
          </a:p>
          <a:p>
            <a:pPr algn="ctr"/>
            <a:r>
              <a:rPr lang="ru-RU" dirty="0"/>
              <a:t>__</a:t>
            </a:r>
            <a:r>
              <a:rPr lang="ru-RU" dirty="0" err="1"/>
              <a:t>Mike</a:t>
            </a:r>
            <a:r>
              <a:rPr lang="ru-RU" dirty="0"/>
              <a:t> </a:t>
            </a:r>
            <a:r>
              <a:rPr lang="ru-RU" dirty="0" err="1"/>
              <a:t>got</a:t>
            </a:r>
            <a:r>
              <a:rPr lang="ru-RU" dirty="0"/>
              <a:t> a </a:t>
            </a:r>
            <a:r>
              <a:rPr lang="ru-RU" dirty="0" err="1"/>
              <a:t>grey</a:t>
            </a:r>
            <a:r>
              <a:rPr lang="ru-RU" dirty="0"/>
              <a:t> </a:t>
            </a:r>
            <a:r>
              <a:rPr lang="ru-RU" dirty="0" err="1"/>
              <a:t>rabbit</a:t>
            </a:r>
            <a:r>
              <a:rPr lang="ru-RU" dirty="0"/>
              <a:t>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56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72616" y="160513"/>
            <a:ext cx="609600" cy="609600"/>
          </a:xfrm>
          <a:prstGeom prst="rect">
            <a:avLst/>
          </a:prstGeom>
        </p:spPr>
      </p:pic>
      <p:grpSp>
        <p:nvGrpSpPr>
          <p:cNvPr id="84" name="Группа 83"/>
          <p:cNvGrpSpPr/>
          <p:nvPr/>
        </p:nvGrpSpPr>
        <p:grpSpPr>
          <a:xfrm>
            <a:off x="6578600" y="80525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88868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83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508104" y="44626"/>
            <a:ext cx="3995936" cy="5688630"/>
            <a:chOff x="6084168" y="1851724"/>
            <a:chExt cx="3995936" cy="633670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6084168" y="1851724"/>
              <a:ext cx="3995936" cy="6336704"/>
            </a:xfrm>
            <a:prstGeom prst="wedgeEllipseCallout">
              <a:avLst>
                <a:gd name="adj1" fmla="val -47557"/>
                <a:gd name="adj2" fmla="val 3113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6426201" y="2835045"/>
              <a:ext cx="3311870" cy="4491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</a:rPr>
                <a:t>Краткий ответ «Да» соответствует  английскому </a:t>
              </a:r>
              <a:r>
                <a:rPr lang="en-US" sz="1600" b="1" dirty="0">
                  <a:solidFill>
                    <a:schemeClr val="bg1"/>
                  </a:solidFill>
                </a:rPr>
                <a:t>yes, + </a:t>
              </a:r>
              <a:r>
                <a:rPr lang="ru-RU" sz="1600" b="1" dirty="0">
                  <a:solidFill>
                    <a:schemeClr val="bg1"/>
                  </a:solidFill>
                </a:rPr>
                <a:t>личное местоимение + вспомогательный глагол, при помощи которого был задан вопрос. Краткий ответ «НЕТ» состоит из слова </a:t>
              </a:r>
              <a:r>
                <a:rPr lang="en-US" sz="1600" b="1" dirty="0">
                  <a:solidFill>
                    <a:schemeClr val="bg1"/>
                  </a:solidFill>
                </a:rPr>
                <a:t>no, </a:t>
              </a:r>
              <a:r>
                <a:rPr lang="ru-RU" sz="1600" b="1" dirty="0">
                  <a:solidFill>
                    <a:schemeClr val="bg1"/>
                  </a:solidFill>
                </a:rPr>
                <a:t>личного местоимения, вспомогательного глагола + отрицание </a:t>
              </a:r>
              <a:r>
                <a:rPr lang="en-US" sz="1600" b="1" dirty="0">
                  <a:solidFill>
                    <a:schemeClr val="bg1"/>
                  </a:solidFill>
                </a:rPr>
                <a:t>not.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Can a dog run? - Yes, it can (can’t).  Have you got a cat? - No, I haven’t (have). 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Has she got a hat? - Yes, she has (have).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Is it a cat? - No, it isn’t (= No, 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it </a:t>
              </a:r>
              <a:r>
                <a:rPr lang="en-US" sz="1600" b="1" dirty="0">
                  <a:solidFill>
                    <a:schemeClr val="bg1"/>
                  </a:solidFill>
                </a:rPr>
                <a:t>is not). 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Правильный ответ – вариант </a:t>
              </a:r>
              <a:r>
                <a:rPr lang="en-US" sz="1600" b="1" dirty="0">
                  <a:solidFill>
                    <a:schemeClr val="bg1"/>
                  </a:solidFill>
                </a:rPr>
                <a:t>D.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04664" y="446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6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-1" y="10018"/>
            <a:ext cx="4571999" cy="4643118"/>
            <a:chOff x="-1" y="10019"/>
            <a:chExt cx="4571999" cy="4187249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-1" y="10019"/>
              <a:ext cx="4571999" cy="4187249"/>
            </a:xfrm>
            <a:prstGeom prst="wedgeEllipseCallout">
              <a:avLst>
                <a:gd name="adj1" fmla="val 63820"/>
                <a:gd name="adj2" fmla="val 2814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467544" y="755547"/>
              <a:ext cx="3816424" cy="2969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</a:rPr>
                <a:t>Краткий ответ «Да» соответствует  английскому </a:t>
              </a:r>
              <a:r>
                <a:rPr lang="en-US" sz="1600" b="1" dirty="0">
                  <a:solidFill>
                    <a:schemeClr val="bg1"/>
                  </a:solidFill>
                </a:rPr>
                <a:t>yes, + </a:t>
              </a:r>
              <a:r>
                <a:rPr lang="ru-RU" sz="1600" b="1" dirty="0">
                  <a:solidFill>
                    <a:schemeClr val="bg1"/>
                  </a:solidFill>
                </a:rPr>
                <a:t>личное местоимение + вспомогательный глагол, при помощи которого был задан вопрос. Краткий ответ «НЕТ» состоит из слова </a:t>
              </a:r>
              <a:r>
                <a:rPr lang="en-US" sz="1600" b="1" dirty="0">
                  <a:solidFill>
                    <a:schemeClr val="bg1"/>
                  </a:solidFill>
                </a:rPr>
                <a:t>no, </a:t>
              </a:r>
              <a:r>
                <a:rPr lang="ru-RU" sz="1600" b="1" dirty="0">
                  <a:solidFill>
                    <a:schemeClr val="bg1"/>
                  </a:solidFill>
                </a:rPr>
                <a:t>личного местоимения, вспомогательного глагола + отрицание </a:t>
              </a:r>
              <a:r>
                <a:rPr lang="en-US" sz="1600" b="1" dirty="0">
                  <a:solidFill>
                    <a:schemeClr val="bg1"/>
                  </a:solidFill>
                </a:rPr>
                <a:t>not.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Can a dog run? - Yes, it can (can’t).  Have you got a cat? - No, I haven’t (have). 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Has she got a hat? - Yes, she has (have).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Is it a cat? - No, it isn’t (= No, 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it </a:t>
              </a:r>
              <a:r>
                <a:rPr lang="en-US" sz="1600" b="1" dirty="0">
                  <a:solidFill>
                    <a:schemeClr val="bg1"/>
                  </a:solidFill>
                </a:rPr>
                <a:t>is not). 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Правильный ответ – вариант </a:t>
              </a:r>
              <a:r>
                <a:rPr lang="en-US" sz="1600" b="1" dirty="0">
                  <a:solidFill>
                    <a:schemeClr val="bg1"/>
                  </a:solidFill>
                </a:rPr>
                <a:t>D.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3716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9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69" y="0"/>
            <a:ext cx="9164269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15624" y="1196752"/>
            <a:ext cx="4734273" cy="4248472"/>
            <a:chOff x="115624" y="3213002"/>
            <a:chExt cx="4734273" cy="1984198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115624" y="3213002"/>
              <a:ext cx="4582134" cy="1984198"/>
            </a:xfrm>
            <a:prstGeom prst="wedgeEllipseCallout">
              <a:avLst>
                <a:gd name="adj1" fmla="val 93174"/>
                <a:gd name="adj2" fmla="val -1590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539552" y="3484215"/>
              <a:ext cx="4310345" cy="1441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</a:rPr>
                <a:t>Краткий ответ «Да» соответствует  английскому </a:t>
              </a:r>
              <a:r>
                <a:rPr lang="en-US" sz="1600" b="1" dirty="0">
                  <a:solidFill>
                    <a:schemeClr val="bg1"/>
                  </a:solidFill>
                </a:rPr>
                <a:t>yes, + </a:t>
              </a:r>
              <a:r>
                <a:rPr lang="ru-RU" sz="1600" b="1" dirty="0">
                  <a:solidFill>
                    <a:schemeClr val="bg1"/>
                  </a:solidFill>
                </a:rPr>
                <a:t>личное местоимение + вспомогательный глагол, при помощи которого был задан вопрос. Краткий ответ «НЕТ» состоит из слова </a:t>
              </a:r>
              <a:r>
                <a:rPr lang="en-US" sz="1600" b="1" dirty="0">
                  <a:solidFill>
                    <a:schemeClr val="bg1"/>
                  </a:solidFill>
                </a:rPr>
                <a:t>no, </a:t>
              </a:r>
              <a:r>
                <a:rPr lang="ru-RU" sz="1600" b="1" dirty="0">
                  <a:solidFill>
                    <a:schemeClr val="bg1"/>
                  </a:solidFill>
                </a:rPr>
                <a:t>личного местоимения, вспомогательного глагола + отрицание </a:t>
              </a:r>
              <a:r>
                <a:rPr lang="en-US" sz="1600" b="1" dirty="0">
                  <a:solidFill>
                    <a:schemeClr val="bg1"/>
                  </a:solidFill>
                </a:rPr>
                <a:t>not.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Can a dog run? - Yes, it can (can’t).  Have you got a cat? - No, I haven’t (have). 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Has she got a hat? - Yes, she has (have). </a:t>
              </a:r>
            </a:p>
            <a:p>
              <a:r>
                <a:rPr lang="en-US" sz="1600" b="1" dirty="0">
                  <a:solidFill>
                    <a:schemeClr val="bg1"/>
                  </a:solidFill>
                </a:rPr>
                <a:t>Is it a cat? - No, it isn’t (= No, </a:t>
              </a:r>
              <a:r>
                <a:rPr lang="en-US" sz="1600" b="1" dirty="0" smtClean="0">
                  <a:solidFill>
                    <a:schemeClr val="bg1"/>
                  </a:solidFill>
                </a:rPr>
                <a:t>it </a:t>
              </a:r>
              <a:r>
                <a:rPr lang="en-US" sz="1600" b="1" dirty="0">
                  <a:solidFill>
                    <a:schemeClr val="bg1"/>
                  </a:solidFill>
                </a:rPr>
                <a:t>is not). 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Правильный ответ – вариант </a:t>
              </a:r>
              <a:r>
                <a:rPr lang="en-US" sz="1600" b="1" dirty="0">
                  <a:solidFill>
                    <a:schemeClr val="bg1"/>
                  </a:solidFill>
                </a:rPr>
                <a:t>D.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92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102"/>
            <a:ext cx="6573616" cy="4820652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292464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Выбери нужный вариант. </a:t>
            </a:r>
            <a:endParaRPr lang="en-US" dirty="0" smtClean="0"/>
          </a:p>
          <a:p>
            <a:pPr algn="ctr"/>
            <a:r>
              <a:rPr lang="en-US" dirty="0" smtClean="0"/>
              <a:t>Tom’s pets … a funny box.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can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4512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has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33346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2" name="fon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260648" y="1239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62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08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4" action="ppaction://hlinksldjump">
                  <a:snd r:embed="rId5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45122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have got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4648200" y="4800600"/>
              <a:ext cx="4267200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16">
                <a:hlinkClick r:id="rId6" action="ppaction://hlinksldjump">
                  <a:snd r:embed="rId7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3435424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has got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2779151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Выбери нужный вариант. </a:t>
            </a:r>
          </a:p>
          <a:p>
            <a:pPr algn="ctr"/>
            <a:r>
              <a:rPr lang="en-US" dirty="0"/>
              <a:t>Tom’s pets … a funny box.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56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332656" y="164780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11716" y="77372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183588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60648" y="159907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292464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Выбери нужный вариант. </a:t>
            </a:r>
            <a:endParaRPr lang="en-US" dirty="0" smtClean="0"/>
          </a:p>
          <a:p>
            <a:pPr algn="ctr"/>
            <a:r>
              <a:rPr lang="en-US" dirty="0" smtClean="0"/>
              <a:t>Tom’s pets … a funny box.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can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5274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has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950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292464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Выбери нужный вариант. </a:t>
            </a:r>
            <a:endParaRPr lang="en-US" dirty="0" smtClean="0"/>
          </a:p>
          <a:p>
            <a:pPr algn="ctr"/>
            <a:r>
              <a:rPr lang="en-US" dirty="0" smtClean="0"/>
              <a:t>Tom’s pets … a funny box.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9" name="Группа 5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can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5029200"/>
              <a:ext cx="3533621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has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3362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 got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5" name="Группа 84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/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462053045"/>
              </p:ext>
            </p:extLst>
          </p:nvPr>
        </p:nvGraphicFramePr>
        <p:xfrm>
          <a:off x="2463799" y="0"/>
          <a:ext cx="4076623" cy="261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pic>
        <p:nvPicPr>
          <p:cNvPr id="56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260648" y="139382"/>
            <a:ext cx="609600" cy="609600"/>
          </a:xfrm>
          <a:prstGeom prst="rect">
            <a:avLst/>
          </a:prstGeom>
        </p:spPr>
      </p:pic>
      <p:sp>
        <p:nvSpPr>
          <p:cNvPr id="87" name="Прямоугольник 86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7049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4149080"/>
            <a:chOff x="0" y="0"/>
            <a:chExt cx="3672408" cy="4149080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4149080"/>
            </a:xfrm>
            <a:prstGeom prst="wedgeEllipseCallout">
              <a:avLst>
                <a:gd name="adj1" fmla="val 71892"/>
                <a:gd name="adj2" fmla="val 3252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396044" y="542186"/>
              <a:ext cx="288032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Tom’s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pets </a:t>
              </a:r>
              <a:r>
                <a:rPr lang="en-US" sz="2400" b="1" u="sng" dirty="0" smtClean="0">
                  <a:solidFill>
                    <a:schemeClr val="bg1"/>
                  </a:solidFill>
                </a:rPr>
                <a:t>have got</a:t>
              </a:r>
              <a:r>
                <a:rPr lang="ru-RU" sz="2400" b="1" u="sng" dirty="0" smtClean="0">
                  <a:solidFill>
                    <a:schemeClr val="bg1"/>
                  </a:solidFill>
                </a:rPr>
                <a:t> (иметь)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>
                  <a:solidFill>
                    <a:schemeClr val="bg1"/>
                  </a:solidFill>
                </a:rPr>
                <a:t>a funny box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 –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У домашних питомцев Тома забавная коробка.</a:t>
              </a:r>
              <a:endParaRPr lang="en-US" sz="2400" b="1" dirty="0">
                <a:solidFill>
                  <a:schemeClr val="bg1"/>
                </a:solidFill>
              </a:endParaRPr>
            </a:p>
            <a:p>
              <a:r>
                <a:rPr lang="ru-RU" sz="2400" b="1" dirty="0" smtClean="0">
                  <a:solidFill>
                    <a:schemeClr val="bg1"/>
                  </a:solidFill>
                </a:rPr>
                <a:t>Не сомневаюсь, что правильный ответ – вариант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>
                  <a:solidFill>
                    <a:schemeClr val="bg1"/>
                  </a:solidFill>
                </a:rPr>
                <a:t>C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2373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5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436096" y="188640"/>
            <a:ext cx="3707904" cy="3816424"/>
            <a:chOff x="5436096" y="188640"/>
            <a:chExt cx="3995936" cy="381642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436096" y="188640"/>
              <a:ext cx="3995936" cy="3816424"/>
            </a:xfrm>
            <a:prstGeom prst="wedgeEllipseCallout">
              <a:avLst>
                <a:gd name="adj1" fmla="val -51361"/>
                <a:gd name="adj2" fmla="val 5848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979307" y="619835"/>
              <a:ext cx="305718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Tom’s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pets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(иметь) a </a:t>
              </a:r>
              <a:r>
                <a:rPr lang="ru-RU" sz="2400" b="1" dirty="0" err="1">
                  <a:solidFill>
                    <a:schemeClr val="bg1"/>
                  </a:solidFill>
                </a:rPr>
                <a:t>funny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box</a:t>
              </a:r>
              <a:r>
                <a:rPr lang="ru-RU" sz="2400" b="1" dirty="0">
                  <a:solidFill>
                    <a:schemeClr val="bg1"/>
                  </a:solidFill>
                </a:rPr>
                <a:t>. – У домашних питомцев Тома забавная коробка.</a:t>
              </a:r>
            </a:p>
            <a:p>
              <a:r>
                <a:rPr lang="ru-RU" sz="2400" b="1" dirty="0">
                  <a:solidFill>
                    <a:schemeClr val="bg1"/>
                  </a:solidFill>
                </a:rPr>
                <a:t>Не сомневаюсь, что правильный ответ – вариант C.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428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879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3995936" cy="4067053"/>
            <a:chOff x="0" y="10018"/>
            <a:chExt cx="3995936" cy="4067053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4067053"/>
            </a:xfrm>
            <a:prstGeom prst="wedgeEllipseCallout">
              <a:avLst>
                <a:gd name="adj1" fmla="val 83252"/>
                <a:gd name="adj2" fmla="val 3890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467544" y="557337"/>
              <a:ext cx="3024336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Tom’s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pets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(иметь) a </a:t>
              </a:r>
              <a:r>
                <a:rPr lang="ru-RU" sz="2400" b="1" dirty="0" err="1">
                  <a:solidFill>
                    <a:schemeClr val="bg1"/>
                  </a:solidFill>
                </a:rPr>
                <a:t>funny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box</a:t>
              </a:r>
              <a:r>
                <a:rPr lang="ru-RU" sz="2400" b="1" dirty="0">
                  <a:solidFill>
                    <a:schemeClr val="bg1"/>
                  </a:solidFill>
                </a:rPr>
                <a:t>. – У домашних питомцев Тома забавная коробка.</a:t>
              </a:r>
            </a:p>
            <a:p>
              <a:r>
                <a:rPr lang="ru-RU" sz="2400" b="1" dirty="0">
                  <a:solidFill>
                    <a:schemeClr val="bg1"/>
                  </a:solidFill>
                </a:rPr>
                <a:t>Не сомневаюсь, что правильный ответ – вариант C.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2525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31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44624" y="72515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4426239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600" dirty="0"/>
              <a:t>Какой глагол надо поставить в начале вопроса?</a:t>
            </a:r>
          </a:p>
          <a:p>
            <a:pPr algn="ctr"/>
            <a:r>
              <a:rPr lang="ru-RU" dirty="0"/>
              <a:t>__</a:t>
            </a:r>
            <a:r>
              <a:rPr lang="ru-RU" dirty="0" err="1"/>
              <a:t>Mike</a:t>
            </a:r>
            <a:r>
              <a:rPr lang="ru-RU" dirty="0"/>
              <a:t> </a:t>
            </a:r>
            <a:r>
              <a:rPr lang="ru-RU" dirty="0" err="1"/>
              <a:t>got</a:t>
            </a:r>
            <a:r>
              <a:rPr lang="ru-RU" dirty="0"/>
              <a:t> a </a:t>
            </a:r>
            <a:r>
              <a:rPr lang="ru-RU" dirty="0" err="1"/>
              <a:t>grey</a:t>
            </a:r>
            <a:r>
              <a:rPr lang="ru-RU" dirty="0"/>
              <a:t> </a:t>
            </a:r>
            <a:r>
              <a:rPr lang="ru-RU" dirty="0" err="1"/>
              <a:t>rabbit</a:t>
            </a:r>
            <a:r>
              <a:rPr lang="ru-RU" dirty="0"/>
              <a:t>?</a:t>
            </a:r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Can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2209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TextBox 55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4" name="TextBox 83">
            <a:hlinkClick r:id="rId12" action="ppaction://hlinksldjump">
              <a:snd r:embed="rId13" name="ringon.wav"/>
            </a:hlinkClick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4" action="ppaction://hlinksldjump">
              <a:snd r:embed="rId13" name="ringon.wav"/>
            </a:hlinkClick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5" action="ppaction://hlinksldjump">
              <a:snd r:embed="rId13" name="ringon.wav"/>
            </a:hlinkClick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6" action="ppaction://hlinksldjump">
              <a:snd r:embed="rId13" name="ringon.wav"/>
            </a:hlinkClick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28044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7" y="0"/>
            <a:ext cx="9164269" cy="6858000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2780928"/>
            <a:ext cx="4582134" cy="3672408"/>
            <a:chOff x="30445" y="2780928"/>
            <a:chExt cx="4582134" cy="3672408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3672408"/>
            </a:xfrm>
            <a:prstGeom prst="wedgeEllipseCallout">
              <a:avLst>
                <a:gd name="adj1" fmla="val 98202"/>
                <a:gd name="adj2" fmla="val -5658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629324" y="3390900"/>
              <a:ext cx="3384376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Tom’s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pets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(иметь) a </a:t>
              </a:r>
              <a:r>
                <a:rPr lang="ru-RU" sz="2400" b="1" dirty="0" err="1">
                  <a:solidFill>
                    <a:schemeClr val="bg1"/>
                  </a:solidFill>
                </a:rPr>
                <a:t>funny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box</a:t>
              </a:r>
              <a:r>
                <a:rPr lang="ru-RU" sz="2400" b="1" dirty="0">
                  <a:solidFill>
                    <a:schemeClr val="bg1"/>
                  </a:solidFill>
                </a:rPr>
                <a:t>. – У домашних питомцев Тома забавная коробка.</a:t>
              </a:r>
            </a:p>
            <a:p>
              <a:r>
                <a:rPr lang="ru-RU" sz="2400" b="1" dirty="0">
                  <a:solidFill>
                    <a:schemeClr val="bg1"/>
                  </a:solidFill>
                </a:rPr>
                <a:t>Не сомневаюсь, что правильный ответ – вариант C.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72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02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99225" cy="457200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8296" y="2673866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буква </a:t>
            </a:r>
            <a:r>
              <a:rPr lang="en-US" dirty="0" smtClean="0"/>
              <a:t>“e”</a:t>
            </a:r>
            <a:r>
              <a:rPr lang="ru-RU" dirty="0" smtClean="0"/>
              <a:t> не читается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2988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hen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Pete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we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48161" y="237643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2" name="fon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-1116632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94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-1" y="3733800"/>
            <a:ext cx="9143997" cy="3128963"/>
            <a:chOff x="-1" y="3733800"/>
            <a:chExt cx="9143997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-1" y="3733800"/>
              <a:ext cx="9143997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762605" y="5257800"/>
              <a:ext cx="38139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765732" y="6324600"/>
              <a:ext cx="378263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13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7514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398497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379740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5082" y="4800600"/>
              <a:ext cx="4267199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5082" y="5867400"/>
              <a:ext cx="4267199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4576687" y="4800600"/>
              <a:ext cx="4267199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16">
                <a:hlinkClick r:id="rId4" action="ppaction://hlinksldjump">
                  <a:snd r:embed="rId5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2895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Pete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4576687" y="5867400"/>
              <a:ext cx="4267199" cy="914400"/>
              <a:chOff x="4576687" y="5867400"/>
              <a:chExt cx="4267199" cy="914400"/>
            </a:xfrm>
          </p:grpSpPr>
          <p:sp>
            <p:nvSpPr>
              <p:cNvPr id="68" name="AutoShape 7"/>
              <p:cNvSpPr>
                <a:spLocks noChangeArrowheads="1"/>
              </p:cNvSpPr>
              <p:nvPr/>
            </p:nvSpPr>
            <p:spPr bwMode="auto">
              <a:xfrm>
                <a:off x="4576687" y="5867400"/>
                <a:ext cx="4267199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Text Box 17">
                <a:hlinkClick r:id="rId6" action="ppaction://hlinksldjump">
                  <a:snd r:embed="rId7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876798" y="6096000"/>
                <a:ext cx="2971799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D: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we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0054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1371" y="4102100"/>
              <a:ext cx="1066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57558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" name="Группа 7"/>
            <p:cNvGrpSpPr/>
            <p:nvPr/>
          </p:nvGrpSpPr>
          <p:grpSpPr>
            <a:xfrm>
              <a:off x="3001106" y="3962400"/>
              <a:ext cx="1295400" cy="685800"/>
              <a:chOff x="3001106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01106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173045" y="4229099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48072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473155" y="4305299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548182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773266" y="4229099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848293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00825" y="2652713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В каком слове буква “e” не читается? 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56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88640" y="73187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48161" y="237643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85686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88640" y="162834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8296" y="2673866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буква </a:t>
            </a:r>
            <a:r>
              <a:rPr lang="en-US" dirty="0" smtClean="0"/>
              <a:t>“e”</a:t>
            </a:r>
            <a:r>
              <a:rPr lang="ru-RU" dirty="0" smtClean="0"/>
              <a:t> не читается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32988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hen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Pete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we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 smtClean="0"/>
                <a:t>               </a:t>
              </a:r>
              <a:endParaRPr lang="ru-RU" dirty="0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ru-RU" dirty="0" smtClean="0"/>
                <a:t>                                                                      </a:t>
              </a:r>
              <a:endParaRPr lang="ru-RU" dirty="0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237643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93563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8296" y="2673866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буква </a:t>
            </a:r>
            <a:r>
              <a:rPr lang="en-US" dirty="0" smtClean="0"/>
              <a:t>“e”</a:t>
            </a:r>
            <a:r>
              <a:rPr lang="ru-RU" dirty="0" smtClean="0"/>
              <a:t> не читается</a:t>
            </a:r>
            <a:r>
              <a:rPr lang="en-US" dirty="0" smtClean="0"/>
              <a:t>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hen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Pete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43542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we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/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926565467"/>
              </p:ext>
            </p:extLst>
          </p:nvPr>
        </p:nvGraphicFramePr>
        <p:xfrm>
          <a:off x="2102023" y="27709"/>
          <a:ext cx="4473401" cy="25847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48161" y="237643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6632" y="6519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67837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093"/>
            <a:ext cx="9165520" cy="6874140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6858000"/>
            <a:chOff x="0" y="0"/>
            <a:chExt cx="3672408" cy="6858000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6858000"/>
            </a:xfrm>
            <a:prstGeom prst="wedgeEllipseCallout">
              <a:avLst>
                <a:gd name="adj1" fmla="val 75681"/>
                <a:gd name="adj2" fmla="val 324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39552" y="515776"/>
              <a:ext cx="2952328" cy="58169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</a:rPr>
                <a:t>В </a:t>
              </a:r>
              <a:r>
                <a:rPr lang="ru-RU" b="1" u="sng" dirty="0" smtClean="0">
                  <a:solidFill>
                    <a:schemeClr val="bg1"/>
                  </a:solidFill>
                </a:rPr>
                <a:t>закрытом слоге </a:t>
              </a:r>
              <a:r>
                <a:rPr lang="ru-RU" b="1" dirty="0" smtClean="0">
                  <a:solidFill>
                    <a:schemeClr val="bg1"/>
                  </a:solidFill>
                </a:rPr>
                <a:t>гласная </a:t>
              </a:r>
              <a:r>
                <a:rPr lang="ru-RU" b="1" dirty="0">
                  <a:solidFill>
                    <a:schemeClr val="bg1"/>
                  </a:solidFill>
                </a:rPr>
                <a:t>буква читается кратко, </a:t>
              </a:r>
              <a:r>
                <a:rPr lang="ru-RU" b="1" dirty="0" smtClean="0">
                  <a:solidFill>
                    <a:schemeClr val="bg1"/>
                  </a:solidFill>
                </a:rPr>
                <a:t>его признак — </a:t>
              </a:r>
              <a:r>
                <a:rPr lang="ru-RU" b="1" dirty="0">
                  <a:solidFill>
                    <a:schemeClr val="bg1"/>
                  </a:solidFill>
                </a:rPr>
                <a:t>согласная буква стоит после гласной, например</a:t>
              </a:r>
              <a:r>
                <a:rPr lang="ru-RU" b="1" dirty="0" smtClean="0">
                  <a:solidFill>
                    <a:schemeClr val="bg1"/>
                  </a:solidFill>
                </a:rPr>
                <a:t>: </a:t>
              </a:r>
              <a:r>
                <a:rPr lang="ru-RU" b="1" dirty="0" err="1" smtClean="0">
                  <a:solidFill>
                    <a:schemeClr val="bg1"/>
                  </a:solidFill>
                </a:rPr>
                <a:t>hen</a:t>
              </a:r>
              <a:r>
                <a:rPr lang="en-US" b="1" dirty="0" smtClean="0">
                  <a:solidFill>
                    <a:schemeClr val="bg1"/>
                  </a:solidFill>
                </a:rPr>
                <a:t> [</a:t>
              </a:r>
              <a:r>
                <a:rPr lang="ru-RU" b="1" dirty="0" err="1" smtClean="0">
                  <a:solidFill>
                    <a:schemeClr val="bg1"/>
                  </a:solidFill>
                </a:rPr>
                <a:t>хэн</a:t>
              </a:r>
              <a:r>
                <a:rPr lang="en-US" b="1" dirty="0" smtClean="0">
                  <a:solidFill>
                    <a:schemeClr val="bg1"/>
                  </a:solidFill>
                </a:rPr>
                <a:t>]</a:t>
              </a:r>
              <a:r>
                <a:rPr lang="ru-RU" b="1" dirty="0" smtClean="0">
                  <a:solidFill>
                    <a:schemeClr val="bg1"/>
                  </a:solidFill>
                </a:rPr>
                <a:t>, </a:t>
              </a:r>
              <a:r>
                <a:rPr lang="en-US" b="1" dirty="0" smtClean="0">
                  <a:solidFill>
                    <a:schemeClr val="bg1"/>
                  </a:solidFill>
                </a:rPr>
                <a:t>pen</a:t>
              </a:r>
              <a:r>
                <a:rPr lang="ru-RU" b="1" dirty="0" smtClean="0">
                  <a:solidFill>
                    <a:schemeClr val="bg1"/>
                  </a:solidFill>
                </a:rPr>
                <a:t> </a:t>
              </a:r>
              <a:r>
                <a:rPr lang="en-US" b="1" dirty="0" smtClean="0">
                  <a:solidFill>
                    <a:schemeClr val="bg1"/>
                  </a:solidFill>
                </a:rPr>
                <a:t>[</a:t>
              </a:r>
              <a:r>
                <a:rPr lang="ru-RU" b="1" dirty="0" err="1" smtClean="0">
                  <a:solidFill>
                    <a:schemeClr val="bg1"/>
                  </a:solidFill>
                </a:rPr>
                <a:t>пэн</a:t>
              </a:r>
              <a:r>
                <a:rPr lang="en-US" b="1" dirty="0" smtClean="0">
                  <a:solidFill>
                    <a:schemeClr val="bg1"/>
                  </a:solidFill>
                </a:rPr>
                <a:t>]</a:t>
              </a:r>
              <a:r>
                <a:rPr lang="ru-RU" b="1" dirty="0" smtClean="0">
                  <a:solidFill>
                    <a:schemeClr val="bg1"/>
                  </a:solidFill>
                </a:rPr>
                <a:t>, </a:t>
              </a:r>
              <a:r>
                <a:rPr lang="en-US" b="1" dirty="0" smtClean="0">
                  <a:solidFill>
                    <a:schemeClr val="bg1"/>
                  </a:solidFill>
                </a:rPr>
                <a:t>bad, can, bag, man.</a:t>
              </a:r>
              <a:r>
                <a:rPr lang="ru-RU" b="1" dirty="0" smtClean="0">
                  <a:solidFill>
                    <a:schemeClr val="bg1"/>
                  </a:solidFill>
                </a:rPr>
                <a:t> </a:t>
              </a:r>
            </a:p>
            <a:p>
              <a:r>
                <a:rPr lang="ru-RU" b="1" dirty="0" smtClean="0">
                  <a:solidFill>
                    <a:schemeClr val="bg1"/>
                  </a:solidFill>
                </a:rPr>
                <a:t>В </a:t>
              </a:r>
              <a:r>
                <a:rPr lang="ru-RU" b="1" u="sng" dirty="0" smtClean="0">
                  <a:solidFill>
                    <a:schemeClr val="bg1"/>
                  </a:solidFill>
                </a:rPr>
                <a:t>открытом слоге </a:t>
              </a:r>
              <a:r>
                <a:rPr lang="ru-RU" b="1" i="1" dirty="0" smtClean="0">
                  <a:solidFill>
                    <a:schemeClr val="bg1"/>
                  </a:solidFill>
                </a:rPr>
                <a:t>гласная </a:t>
              </a:r>
              <a:r>
                <a:rPr lang="ru-RU" b="1" i="1" dirty="0">
                  <a:solidFill>
                    <a:schemeClr val="bg1"/>
                  </a:solidFill>
                </a:rPr>
                <a:t>буква читается так, как в </a:t>
              </a:r>
              <a:r>
                <a:rPr lang="ru-RU" b="1" i="1" dirty="0" smtClean="0">
                  <a:solidFill>
                    <a:schemeClr val="bg1"/>
                  </a:solidFill>
                </a:rPr>
                <a:t>алфавите</a:t>
              </a:r>
              <a:r>
                <a:rPr lang="ru-RU" b="1" dirty="0" smtClean="0">
                  <a:solidFill>
                    <a:schemeClr val="bg1"/>
                  </a:solidFill>
                </a:rPr>
                <a:t>, его признак –</a:t>
              </a:r>
            </a:p>
            <a:p>
              <a:r>
                <a:rPr lang="ru-RU" b="1" dirty="0" smtClean="0">
                  <a:solidFill>
                    <a:schemeClr val="bg1"/>
                  </a:solidFill>
                </a:rPr>
                <a:t>после </a:t>
              </a:r>
              <a:r>
                <a:rPr lang="ru-RU" b="1" dirty="0">
                  <a:solidFill>
                    <a:schemeClr val="bg1"/>
                  </a:solidFill>
                </a:rPr>
                <a:t>гласной нет других букв (например: </a:t>
              </a:r>
              <a:r>
                <a:rPr lang="en-US" b="1" dirty="0" smtClean="0">
                  <a:solidFill>
                    <a:schemeClr val="bg1"/>
                  </a:solidFill>
                </a:rPr>
                <a:t>he [</a:t>
              </a:r>
              <a:r>
                <a:rPr lang="ru-RU" b="1" dirty="0" smtClean="0">
                  <a:solidFill>
                    <a:schemeClr val="bg1"/>
                  </a:solidFill>
                </a:rPr>
                <a:t>хи:</a:t>
              </a:r>
              <a:r>
                <a:rPr lang="en-US" b="1" dirty="0" smtClean="0">
                  <a:solidFill>
                    <a:schemeClr val="bg1"/>
                  </a:solidFill>
                </a:rPr>
                <a:t>], we [</a:t>
              </a:r>
              <a:r>
                <a:rPr lang="ru-RU" b="1" dirty="0" err="1" smtClean="0">
                  <a:solidFill>
                    <a:schemeClr val="bg1"/>
                  </a:solidFill>
                </a:rPr>
                <a:t>ви</a:t>
              </a:r>
              <a:r>
                <a:rPr lang="ru-RU" b="1" dirty="0" smtClean="0">
                  <a:solidFill>
                    <a:schemeClr val="bg1"/>
                  </a:solidFill>
                </a:rPr>
                <a:t>:</a:t>
              </a:r>
              <a:r>
                <a:rPr lang="en-US" b="1" dirty="0" smtClean="0">
                  <a:solidFill>
                    <a:schemeClr val="bg1"/>
                  </a:solidFill>
                </a:rPr>
                <a:t>], </a:t>
              </a:r>
              <a:r>
                <a:rPr lang="ru-RU" b="1" dirty="0" err="1" smtClean="0">
                  <a:solidFill>
                    <a:schemeClr val="bg1"/>
                  </a:solidFill>
                </a:rPr>
                <a:t>she</a:t>
              </a:r>
              <a:r>
                <a:rPr lang="en-US" b="1" dirty="0" smtClean="0">
                  <a:solidFill>
                    <a:schemeClr val="bg1"/>
                  </a:solidFill>
                </a:rPr>
                <a:t> [</a:t>
              </a:r>
              <a:r>
                <a:rPr lang="ru-RU" b="1" dirty="0" smtClean="0">
                  <a:solidFill>
                    <a:schemeClr val="bg1"/>
                  </a:solidFill>
                </a:rPr>
                <a:t>ши:</a:t>
              </a:r>
              <a:r>
                <a:rPr lang="en-US" b="1" dirty="0" smtClean="0">
                  <a:solidFill>
                    <a:schemeClr val="bg1"/>
                  </a:solidFill>
                </a:rPr>
                <a:t>], be [</a:t>
              </a:r>
              <a:r>
                <a:rPr lang="ru-RU" b="1" dirty="0" err="1" smtClean="0">
                  <a:solidFill>
                    <a:schemeClr val="bg1"/>
                  </a:solidFill>
                </a:rPr>
                <a:t>би</a:t>
              </a:r>
              <a:r>
                <a:rPr lang="ru-RU" b="1" dirty="0" smtClean="0">
                  <a:solidFill>
                    <a:schemeClr val="bg1"/>
                  </a:solidFill>
                </a:rPr>
                <a:t>:</a:t>
              </a:r>
              <a:r>
                <a:rPr lang="en-US" b="1" dirty="0" smtClean="0">
                  <a:solidFill>
                    <a:schemeClr val="bg1"/>
                  </a:solidFill>
                </a:rPr>
                <a:t>]</a:t>
              </a:r>
              <a:r>
                <a:rPr lang="ru-RU" b="1" dirty="0" smtClean="0">
                  <a:solidFill>
                    <a:schemeClr val="bg1"/>
                  </a:solidFill>
                </a:rPr>
                <a:t>) </a:t>
              </a:r>
              <a:r>
                <a:rPr lang="ru-RU" b="1" dirty="0">
                  <a:solidFill>
                    <a:schemeClr val="bg1"/>
                  </a:solidFill>
                </a:rPr>
                <a:t>или в конце слова стоит безударная </a:t>
              </a:r>
              <a:r>
                <a:rPr lang="ru-RU" sz="2400" b="1" dirty="0">
                  <a:solidFill>
                    <a:schemeClr val="bg1"/>
                  </a:solidFill>
                </a:rPr>
                <a:t>непроизносимая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(«</a:t>
              </a:r>
              <a:r>
                <a:rPr lang="ru-RU" sz="2400" b="1" dirty="0">
                  <a:solidFill>
                    <a:schemeClr val="bg1"/>
                  </a:solidFill>
                </a:rPr>
                <a:t>немая») буква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E</a:t>
              </a:r>
              <a:r>
                <a:rPr lang="ru-RU" b="1" dirty="0" smtClean="0">
                  <a:solidFill>
                    <a:schemeClr val="bg1"/>
                  </a:solidFill>
                </a:rPr>
                <a:t>, </a:t>
              </a:r>
              <a:r>
                <a:rPr lang="ru-RU" b="1" dirty="0">
                  <a:solidFill>
                    <a:schemeClr val="bg1"/>
                  </a:solidFill>
                </a:rPr>
                <a:t>например: </a:t>
              </a:r>
              <a:r>
                <a:rPr lang="en-US" b="1" dirty="0" smtClean="0">
                  <a:solidFill>
                    <a:schemeClr val="bg1"/>
                  </a:solidFill>
                </a:rPr>
                <a:t>Pete [</a:t>
              </a:r>
              <a:r>
                <a:rPr lang="ru-RU" b="1" dirty="0" err="1" smtClean="0">
                  <a:solidFill>
                    <a:schemeClr val="bg1"/>
                  </a:solidFill>
                </a:rPr>
                <a:t>пи:т</a:t>
              </a:r>
              <a:r>
                <a:rPr lang="en-US" b="1" dirty="0" smtClean="0">
                  <a:solidFill>
                    <a:schemeClr val="bg1"/>
                  </a:solidFill>
                </a:rPr>
                <a:t>]</a:t>
              </a:r>
              <a:r>
                <a:rPr lang="ru-RU" b="1" dirty="0" smtClean="0">
                  <a:solidFill>
                    <a:schemeClr val="bg1"/>
                  </a:solidFill>
                </a:rPr>
                <a:t>, </a:t>
              </a:r>
              <a:r>
                <a:rPr lang="ru-RU" b="1" dirty="0" err="1" smtClean="0">
                  <a:solidFill>
                    <a:schemeClr val="bg1"/>
                  </a:solidFill>
                </a:rPr>
                <a:t>face</a:t>
              </a:r>
              <a:r>
                <a:rPr lang="ru-RU" b="1" dirty="0" smtClean="0">
                  <a:solidFill>
                    <a:schemeClr val="bg1"/>
                  </a:solidFill>
                </a:rPr>
                <a:t>,</a:t>
              </a:r>
              <a:r>
                <a:rPr lang="en-US" b="1" dirty="0" smtClean="0">
                  <a:solidFill>
                    <a:schemeClr val="bg1"/>
                  </a:solidFill>
                </a:rPr>
                <a:t> </a:t>
              </a:r>
              <a:r>
                <a:rPr lang="ru-RU" b="1" dirty="0" err="1" smtClean="0">
                  <a:solidFill>
                    <a:schemeClr val="bg1"/>
                  </a:solidFill>
                </a:rPr>
                <a:t>nice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 smtClean="0">
                  <a:solidFill>
                    <a:schemeClr val="bg1"/>
                  </a:solidFill>
                </a:rPr>
                <a:t>name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 smtClean="0">
                  <a:solidFill>
                    <a:schemeClr val="bg1"/>
                  </a:solidFill>
                </a:rPr>
                <a:t>take</a:t>
              </a:r>
              <a:r>
                <a:rPr lang="en-US" b="1" dirty="0" smtClean="0">
                  <a:solidFill>
                    <a:schemeClr val="bg1"/>
                  </a:solidFill>
                </a:rPr>
                <a:t>. </a:t>
              </a:r>
              <a:r>
                <a:rPr lang="ru-RU" b="1" dirty="0" smtClean="0">
                  <a:solidFill>
                    <a:schemeClr val="bg1"/>
                  </a:solidFill>
                </a:rPr>
                <a:t>Правильный ответ – вариант</a:t>
              </a:r>
              <a:r>
                <a:rPr lang="en-US" b="1" dirty="0" smtClean="0">
                  <a:solidFill>
                    <a:schemeClr val="bg1"/>
                  </a:solidFill>
                </a:rPr>
                <a:t> </a:t>
              </a:r>
              <a:r>
                <a:rPr lang="en-US" b="1" dirty="0">
                  <a:solidFill>
                    <a:schemeClr val="bg1"/>
                  </a:solidFill>
                </a:rPr>
                <a:t>B</a:t>
              </a:r>
              <a:r>
                <a:rPr lang="en-US" b="1" dirty="0" smtClean="0">
                  <a:solidFill>
                    <a:schemeClr val="bg1"/>
                  </a:solidFill>
                </a:rPr>
                <a:t>.</a:t>
              </a:r>
              <a:r>
                <a:rPr lang="ru-RU" b="1" dirty="0" smtClean="0">
                  <a:solidFill>
                    <a:schemeClr val="bg1"/>
                  </a:solidFill>
                </a:rPr>
                <a:t> 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814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4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580112" y="304800"/>
            <a:ext cx="3995936" cy="5932512"/>
            <a:chOff x="5462718" y="148057"/>
            <a:chExt cx="3995936" cy="6669360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462718" y="148057"/>
              <a:ext cx="3995936" cy="6669360"/>
            </a:xfrm>
            <a:prstGeom prst="wedgeEllipseCallout">
              <a:avLst>
                <a:gd name="adj1" fmla="val -58283"/>
                <a:gd name="adj2" fmla="val 2054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6061313" y="873526"/>
              <a:ext cx="2934580" cy="5565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</a:rPr>
                <a:t>В </a:t>
              </a:r>
              <a:r>
                <a:rPr lang="ru-RU" sz="1600" b="1" u="sng" dirty="0">
                  <a:solidFill>
                    <a:schemeClr val="bg1"/>
                  </a:solidFill>
                </a:rPr>
                <a:t>закрытом слоге </a:t>
              </a:r>
              <a:r>
                <a:rPr lang="ru-RU" sz="1600" b="1" dirty="0">
                  <a:solidFill>
                    <a:schemeClr val="bg1"/>
                  </a:solidFill>
                </a:rPr>
                <a:t>гласная буква читается кратко, его признак — согласная буква стоит после гласной, например: </a:t>
              </a:r>
              <a:r>
                <a:rPr lang="ru-RU" sz="1600" b="1" dirty="0" err="1">
                  <a:solidFill>
                    <a:schemeClr val="bg1"/>
                  </a:solidFill>
                </a:rPr>
                <a:t>hen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хэн</a:t>
              </a:r>
              <a:r>
                <a:rPr lang="ru-RU" sz="1600" b="1" dirty="0">
                  <a:solidFill>
                    <a:schemeClr val="bg1"/>
                  </a:solidFill>
                </a:rPr>
                <a:t>], </a:t>
              </a:r>
              <a:r>
                <a:rPr lang="ru-RU" sz="1600" b="1" dirty="0" err="1">
                  <a:solidFill>
                    <a:schemeClr val="bg1"/>
                  </a:solidFill>
                </a:rPr>
                <a:t>pen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пэн</a:t>
              </a:r>
              <a:r>
                <a:rPr lang="ru-RU" sz="1600" b="1" dirty="0">
                  <a:solidFill>
                    <a:schemeClr val="bg1"/>
                  </a:solidFill>
                </a:rPr>
                <a:t>], </a:t>
              </a:r>
              <a:r>
                <a:rPr lang="ru-RU" sz="1600" b="1" dirty="0" err="1">
                  <a:solidFill>
                    <a:schemeClr val="bg1"/>
                  </a:solidFill>
                </a:rPr>
                <a:t>bad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can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bag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man</a:t>
              </a:r>
              <a:r>
                <a:rPr lang="ru-RU" sz="1600" b="1" dirty="0">
                  <a:solidFill>
                    <a:schemeClr val="bg1"/>
                  </a:solidFill>
                </a:rPr>
                <a:t>. 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В </a:t>
              </a:r>
              <a:r>
                <a:rPr lang="ru-RU" sz="1600" b="1" u="sng" dirty="0">
                  <a:solidFill>
                    <a:schemeClr val="bg1"/>
                  </a:solidFill>
                </a:rPr>
                <a:t>открытом слоге</a:t>
              </a:r>
              <a:r>
                <a:rPr lang="ru-RU" sz="1600" b="1" dirty="0">
                  <a:solidFill>
                    <a:schemeClr val="bg1"/>
                  </a:solidFill>
                </a:rPr>
                <a:t> </a:t>
              </a:r>
              <a:r>
                <a:rPr lang="ru-RU" sz="1600" b="1" i="1" dirty="0">
                  <a:solidFill>
                    <a:schemeClr val="bg1"/>
                  </a:solidFill>
                </a:rPr>
                <a:t>гласная буква читается так, как в алфавите</a:t>
              </a:r>
              <a:r>
                <a:rPr lang="ru-RU" sz="1600" b="1" dirty="0">
                  <a:solidFill>
                    <a:schemeClr val="bg1"/>
                  </a:solidFill>
                </a:rPr>
                <a:t>, его признак –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после гласной нет других букв (например: </a:t>
              </a:r>
              <a:r>
                <a:rPr lang="ru-RU" sz="1600" b="1" dirty="0" err="1">
                  <a:solidFill>
                    <a:schemeClr val="bg1"/>
                  </a:solidFill>
                </a:rPr>
                <a:t>he</a:t>
              </a:r>
              <a:r>
                <a:rPr lang="ru-RU" sz="1600" b="1" dirty="0">
                  <a:solidFill>
                    <a:schemeClr val="bg1"/>
                  </a:solidFill>
                </a:rPr>
                <a:t> [хи:], </a:t>
              </a:r>
              <a:r>
                <a:rPr lang="ru-RU" sz="1600" b="1" dirty="0" err="1">
                  <a:solidFill>
                    <a:schemeClr val="bg1"/>
                  </a:solidFill>
                </a:rPr>
                <a:t>we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ви</a:t>
              </a:r>
              <a:r>
                <a:rPr lang="ru-RU" sz="1600" b="1" dirty="0">
                  <a:solidFill>
                    <a:schemeClr val="bg1"/>
                  </a:solidFill>
                </a:rPr>
                <a:t>:], </a:t>
              </a:r>
              <a:r>
                <a:rPr lang="ru-RU" sz="1600" b="1" dirty="0" err="1">
                  <a:solidFill>
                    <a:schemeClr val="bg1"/>
                  </a:solidFill>
                </a:rPr>
                <a:t>she</a:t>
              </a:r>
              <a:r>
                <a:rPr lang="ru-RU" sz="1600" b="1" dirty="0">
                  <a:solidFill>
                    <a:schemeClr val="bg1"/>
                  </a:solidFill>
                </a:rPr>
                <a:t> [ши:], </a:t>
              </a:r>
              <a:r>
                <a:rPr lang="ru-RU" sz="1600" b="1" dirty="0" err="1">
                  <a:solidFill>
                    <a:schemeClr val="bg1"/>
                  </a:solidFill>
                </a:rPr>
                <a:t>be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би</a:t>
              </a:r>
              <a:r>
                <a:rPr lang="ru-RU" sz="1600" b="1" dirty="0">
                  <a:solidFill>
                    <a:schemeClr val="bg1"/>
                  </a:solidFill>
                </a:rPr>
                <a:t>:]) или в конце слова стоит безударная </a:t>
              </a:r>
              <a:r>
                <a:rPr lang="ru-RU" sz="2400" b="1" dirty="0">
                  <a:solidFill>
                    <a:schemeClr val="bg1"/>
                  </a:solidFill>
                </a:rPr>
                <a:t>непроизносимая («немая») буква E</a:t>
              </a:r>
              <a:r>
                <a:rPr lang="ru-RU" sz="1600" b="1" dirty="0">
                  <a:solidFill>
                    <a:schemeClr val="bg1"/>
                  </a:solidFill>
                </a:rPr>
                <a:t>, например: </a:t>
              </a:r>
              <a:r>
                <a:rPr lang="ru-RU" sz="1600" b="1" dirty="0" err="1">
                  <a:solidFill>
                    <a:schemeClr val="bg1"/>
                  </a:solidFill>
                </a:rPr>
                <a:t>Pete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пи:т</a:t>
              </a:r>
              <a:r>
                <a:rPr lang="ru-RU" sz="1600" b="1" dirty="0">
                  <a:solidFill>
                    <a:schemeClr val="bg1"/>
                  </a:solidFill>
                </a:rPr>
                <a:t>], </a:t>
              </a:r>
              <a:r>
                <a:rPr lang="ru-RU" sz="1600" b="1" dirty="0" err="1">
                  <a:solidFill>
                    <a:schemeClr val="bg1"/>
                  </a:solidFill>
                </a:rPr>
                <a:t>face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nice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name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take</a:t>
              </a:r>
              <a:r>
                <a:rPr lang="ru-RU" sz="1600" b="1" dirty="0">
                  <a:solidFill>
                    <a:schemeClr val="bg1"/>
                  </a:solidFill>
                </a:rPr>
                <a:t>. Правильный ответ – вариант B.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53172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02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-252536" y="291521"/>
            <a:ext cx="4932040" cy="5801775"/>
            <a:chOff x="179512" y="332656"/>
            <a:chExt cx="4932040" cy="6480720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179512" y="332656"/>
              <a:ext cx="4932040" cy="6480720"/>
            </a:xfrm>
            <a:prstGeom prst="wedgeEllipseCallout">
              <a:avLst>
                <a:gd name="adj1" fmla="val 64695"/>
                <a:gd name="adj2" fmla="val 375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935954" y="1039631"/>
              <a:ext cx="4032448" cy="54996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>
                  <a:solidFill>
                    <a:schemeClr val="bg1"/>
                  </a:solidFill>
                </a:rPr>
                <a:t>В </a:t>
              </a:r>
              <a:r>
                <a:rPr lang="ru-RU" b="1" u="sng" dirty="0">
                  <a:solidFill>
                    <a:schemeClr val="bg1"/>
                  </a:solidFill>
                </a:rPr>
                <a:t>закрытом слоге </a:t>
              </a:r>
              <a:r>
                <a:rPr lang="ru-RU" b="1" dirty="0">
                  <a:solidFill>
                    <a:schemeClr val="bg1"/>
                  </a:solidFill>
                </a:rPr>
                <a:t>гласная буква читается кратко, его признак — согласная буква стоит после гласной, например: </a:t>
              </a:r>
              <a:r>
                <a:rPr lang="ru-RU" b="1" dirty="0" err="1">
                  <a:solidFill>
                    <a:schemeClr val="bg1"/>
                  </a:solidFill>
                </a:rPr>
                <a:t>hen</a:t>
              </a:r>
              <a:r>
                <a:rPr lang="ru-RU" b="1" dirty="0">
                  <a:solidFill>
                    <a:schemeClr val="bg1"/>
                  </a:solidFill>
                </a:rPr>
                <a:t> [</a:t>
              </a:r>
              <a:r>
                <a:rPr lang="ru-RU" b="1" dirty="0" err="1">
                  <a:solidFill>
                    <a:schemeClr val="bg1"/>
                  </a:solidFill>
                </a:rPr>
                <a:t>хэн</a:t>
              </a:r>
              <a:r>
                <a:rPr lang="ru-RU" b="1" dirty="0">
                  <a:solidFill>
                    <a:schemeClr val="bg1"/>
                  </a:solidFill>
                </a:rPr>
                <a:t>], </a:t>
              </a:r>
              <a:r>
                <a:rPr lang="ru-RU" b="1" dirty="0" err="1">
                  <a:solidFill>
                    <a:schemeClr val="bg1"/>
                  </a:solidFill>
                </a:rPr>
                <a:t>pen</a:t>
              </a:r>
              <a:r>
                <a:rPr lang="ru-RU" b="1" dirty="0">
                  <a:solidFill>
                    <a:schemeClr val="bg1"/>
                  </a:solidFill>
                </a:rPr>
                <a:t> [</a:t>
              </a:r>
              <a:r>
                <a:rPr lang="ru-RU" b="1" dirty="0" err="1">
                  <a:solidFill>
                    <a:schemeClr val="bg1"/>
                  </a:solidFill>
                </a:rPr>
                <a:t>пэн</a:t>
              </a:r>
              <a:r>
                <a:rPr lang="ru-RU" b="1" dirty="0">
                  <a:solidFill>
                    <a:schemeClr val="bg1"/>
                  </a:solidFill>
                </a:rPr>
                <a:t>], </a:t>
              </a:r>
              <a:r>
                <a:rPr lang="ru-RU" b="1" dirty="0" err="1">
                  <a:solidFill>
                    <a:schemeClr val="bg1"/>
                  </a:solidFill>
                </a:rPr>
                <a:t>bad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>
                  <a:solidFill>
                    <a:schemeClr val="bg1"/>
                  </a:solidFill>
                </a:rPr>
                <a:t>can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>
                  <a:solidFill>
                    <a:schemeClr val="bg1"/>
                  </a:solidFill>
                </a:rPr>
                <a:t>bag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>
                  <a:solidFill>
                    <a:schemeClr val="bg1"/>
                  </a:solidFill>
                </a:rPr>
                <a:t>man</a:t>
              </a:r>
              <a:r>
                <a:rPr lang="ru-RU" b="1" dirty="0">
                  <a:solidFill>
                    <a:schemeClr val="bg1"/>
                  </a:solidFill>
                </a:rPr>
                <a:t>. </a:t>
              </a:r>
            </a:p>
            <a:p>
              <a:r>
                <a:rPr lang="ru-RU" b="1" dirty="0">
                  <a:solidFill>
                    <a:schemeClr val="bg1"/>
                  </a:solidFill>
                </a:rPr>
                <a:t>В </a:t>
              </a:r>
              <a:r>
                <a:rPr lang="ru-RU" b="1" u="sng" dirty="0">
                  <a:solidFill>
                    <a:schemeClr val="bg1"/>
                  </a:solidFill>
                </a:rPr>
                <a:t>открытом слоге </a:t>
              </a:r>
              <a:r>
                <a:rPr lang="ru-RU" b="1" dirty="0">
                  <a:solidFill>
                    <a:schemeClr val="bg1"/>
                  </a:solidFill>
                </a:rPr>
                <a:t>гласная буква читается так, как в алфавите, его признак –</a:t>
              </a:r>
            </a:p>
            <a:p>
              <a:r>
                <a:rPr lang="ru-RU" b="1" dirty="0">
                  <a:solidFill>
                    <a:schemeClr val="bg1"/>
                  </a:solidFill>
                </a:rPr>
                <a:t>после гласной нет других букв (например: </a:t>
              </a:r>
              <a:r>
                <a:rPr lang="ru-RU" b="1" dirty="0" err="1">
                  <a:solidFill>
                    <a:schemeClr val="bg1"/>
                  </a:solidFill>
                </a:rPr>
                <a:t>he</a:t>
              </a:r>
              <a:r>
                <a:rPr lang="ru-RU" b="1" dirty="0">
                  <a:solidFill>
                    <a:schemeClr val="bg1"/>
                  </a:solidFill>
                </a:rPr>
                <a:t> [хи:], </a:t>
              </a:r>
              <a:r>
                <a:rPr lang="ru-RU" b="1" dirty="0" err="1">
                  <a:solidFill>
                    <a:schemeClr val="bg1"/>
                  </a:solidFill>
                </a:rPr>
                <a:t>we</a:t>
              </a:r>
              <a:r>
                <a:rPr lang="ru-RU" b="1" dirty="0">
                  <a:solidFill>
                    <a:schemeClr val="bg1"/>
                  </a:solidFill>
                </a:rPr>
                <a:t> [</a:t>
              </a:r>
              <a:r>
                <a:rPr lang="ru-RU" b="1" dirty="0" err="1">
                  <a:solidFill>
                    <a:schemeClr val="bg1"/>
                  </a:solidFill>
                </a:rPr>
                <a:t>ви</a:t>
              </a:r>
              <a:r>
                <a:rPr lang="ru-RU" b="1" dirty="0">
                  <a:solidFill>
                    <a:schemeClr val="bg1"/>
                  </a:solidFill>
                </a:rPr>
                <a:t>:], </a:t>
              </a:r>
              <a:r>
                <a:rPr lang="ru-RU" b="1" dirty="0" err="1">
                  <a:solidFill>
                    <a:schemeClr val="bg1"/>
                  </a:solidFill>
                </a:rPr>
                <a:t>she</a:t>
              </a:r>
              <a:r>
                <a:rPr lang="ru-RU" b="1" dirty="0">
                  <a:solidFill>
                    <a:schemeClr val="bg1"/>
                  </a:solidFill>
                </a:rPr>
                <a:t> [ши:], </a:t>
              </a:r>
              <a:r>
                <a:rPr lang="ru-RU" b="1" dirty="0" err="1">
                  <a:solidFill>
                    <a:schemeClr val="bg1"/>
                  </a:solidFill>
                </a:rPr>
                <a:t>be</a:t>
              </a:r>
              <a:r>
                <a:rPr lang="ru-RU" b="1" dirty="0">
                  <a:solidFill>
                    <a:schemeClr val="bg1"/>
                  </a:solidFill>
                </a:rPr>
                <a:t> [</a:t>
              </a:r>
              <a:r>
                <a:rPr lang="ru-RU" b="1" dirty="0" err="1">
                  <a:solidFill>
                    <a:schemeClr val="bg1"/>
                  </a:solidFill>
                </a:rPr>
                <a:t>би</a:t>
              </a:r>
              <a:r>
                <a:rPr lang="ru-RU" b="1" dirty="0">
                  <a:solidFill>
                    <a:schemeClr val="bg1"/>
                  </a:solidFill>
                </a:rPr>
                <a:t>:]) или в конце слова </a:t>
              </a:r>
              <a:r>
                <a:rPr lang="ru-RU" sz="2400" b="1" dirty="0">
                  <a:solidFill>
                    <a:schemeClr val="bg1"/>
                  </a:solidFill>
                </a:rPr>
                <a:t>стоит безударная непроизносимая («немая») буква E</a:t>
              </a:r>
              <a:r>
                <a:rPr lang="ru-RU" b="1" dirty="0">
                  <a:solidFill>
                    <a:schemeClr val="bg1"/>
                  </a:solidFill>
                </a:rPr>
                <a:t>, например: </a:t>
              </a:r>
              <a:r>
                <a:rPr lang="ru-RU" b="1" dirty="0" err="1">
                  <a:solidFill>
                    <a:schemeClr val="bg1"/>
                  </a:solidFill>
                </a:rPr>
                <a:t>Pete</a:t>
              </a:r>
              <a:r>
                <a:rPr lang="ru-RU" b="1" dirty="0">
                  <a:solidFill>
                    <a:schemeClr val="bg1"/>
                  </a:solidFill>
                </a:rPr>
                <a:t> [</a:t>
              </a:r>
              <a:r>
                <a:rPr lang="ru-RU" b="1" dirty="0" err="1">
                  <a:solidFill>
                    <a:schemeClr val="bg1"/>
                  </a:solidFill>
                </a:rPr>
                <a:t>пи:т</a:t>
              </a:r>
              <a:r>
                <a:rPr lang="ru-RU" b="1" dirty="0">
                  <a:solidFill>
                    <a:schemeClr val="bg1"/>
                  </a:solidFill>
                </a:rPr>
                <a:t>], </a:t>
              </a:r>
              <a:r>
                <a:rPr lang="ru-RU" b="1" dirty="0" err="1">
                  <a:solidFill>
                    <a:schemeClr val="bg1"/>
                  </a:solidFill>
                </a:rPr>
                <a:t>face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>
                  <a:solidFill>
                    <a:schemeClr val="bg1"/>
                  </a:solidFill>
                </a:rPr>
                <a:t>nice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>
                  <a:solidFill>
                    <a:schemeClr val="bg1"/>
                  </a:solidFill>
                </a:rPr>
                <a:t>name</a:t>
              </a:r>
              <a:r>
                <a:rPr lang="ru-RU" b="1" dirty="0">
                  <a:solidFill>
                    <a:schemeClr val="bg1"/>
                  </a:solidFill>
                </a:rPr>
                <a:t>, </a:t>
              </a:r>
              <a:r>
                <a:rPr lang="ru-RU" b="1" dirty="0" err="1">
                  <a:solidFill>
                    <a:schemeClr val="bg1"/>
                  </a:solidFill>
                </a:rPr>
                <a:t>take</a:t>
              </a:r>
              <a:r>
                <a:rPr lang="ru-RU" b="1" dirty="0">
                  <a:solidFill>
                    <a:schemeClr val="bg1"/>
                  </a:solidFill>
                </a:rPr>
                <a:t>. Правильный ответ – вариант B.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66936" y="204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4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107504" y="342335"/>
            <a:ext cx="4582134" cy="5678953"/>
            <a:chOff x="107504" y="2632901"/>
            <a:chExt cx="4582134" cy="2890097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107504" y="2632901"/>
              <a:ext cx="4582134" cy="2890097"/>
            </a:xfrm>
            <a:prstGeom prst="wedgeEllipseCallout">
              <a:avLst>
                <a:gd name="adj1" fmla="val 93802"/>
                <a:gd name="adj2" fmla="val -872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496136" y="3090887"/>
              <a:ext cx="3994300" cy="2056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</a:rPr>
                <a:t>В </a:t>
              </a:r>
              <a:r>
                <a:rPr lang="ru-RU" sz="1600" b="1" u="sng" dirty="0">
                  <a:solidFill>
                    <a:schemeClr val="bg1"/>
                  </a:solidFill>
                </a:rPr>
                <a:t>закрытом слоге</a:t>
              </a:r>
              <a:r>
                <a:rPr lang="ru-RU" sz="1600" b="1" dirty="0">
                  <a:solidFill>
                    <a:schemeClr val="bg1"/>
                  </a:solidFill>
                </a:rPr>
                <a:t> гласная буква читается кратко, его признак — согласная буква стоит после гласной, например: </a:t>
              </a:r>
              <a:r>
                <a:rPr lang="ru-RU" sz="1600" b="1" dirty="0" err="1">
                  <a:solidFill>
                    <a:schemeClr val="bg1"/>
                  </a:solidFill>
                </a:rPr>
                <a:t>hen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хэн</a:t>
              </a:r>
              <a:r>
                <a:rPr lang="ru-RU" sz="1600" b="1" dirty="0">
                  <a:solidFill>
                    <a:schemeClr val="bg1"/>
                  </a:solidFill>
                </a:rPr>
                <a:t>], </a:t>
              </a:r>
              <a:r>
                <a:rPr lang="ru-RU" sz="1600" b="1" dirty="0" err="1">
                  <a:solidFill>
                    <a:schemeClr val="bg1"/>
                  </a:solidFill>
                </a:rPr>
                <a:t>pen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пэн</a:t>
              </a:r>
              <a:r>
                <a:rPr lang="ru-RU" sz="1600" b="1" dirty="0">
                  <a:solidFill>
                    <a:schemeClr val="bg1"/>
                  </a:solidFill>
                </a:rPr>
                <a:t>], </a:t>
              </a:r>
              <a:r>
                <a:rPr lang="ru-RU" sz="1600" b="1" dirty="0" err="1">
                  <a:solidFill>
                    <a:schemeClr val="bg1"/>
                  </a:solidFill>
                </a:rPr>
                <a:t>bad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can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bag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man</a:t>
              </a:r>
              <a:r>
                <a:rPr lang="ru-RU" sz="1600" b="1" dirty="0">
                  <a:solidFill>
                    <a:schemeClr val="bg1"/>
                  </a:solidFill>
                </a:rPr>
                <a:t>. 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В </a:t>
              </a:r>
              <a:r>
                <a:rPr lang="ru-RU" sz="1600" b="1" u="sng" dirty="0">
                  <a:solidFill>
                    <a:schemeClr val="bg1"/>
                  </a:solidFill>
                </a:rPr>
                <a:t>открытом слоге</a:t>
              </a:r>
              <a:r>
                <a:rPr lang="ru-RU" sz="1600" b="1" dirty="0">
                  <a:solidFill>
                    <a:schemeClr val="bg1"/>
                  </a:solidFill>
                </a:rPr>
                <a:t> </a:t>
              </a:r>
              <a:r>
                <a:rPr lang="ru-RU" sz="1600" b="1" i="1" dirty="0">
                  <a:solidFill>
                    <a:schemeClr val="bg1"/>
                  </a:solidFill>
                </a:rPr>
                <a:t>гласная буква читается так, как в алфавите</a:t>
              </a:r>
              <a:r>
                <a:rPr lang="ru-RU" sz="1600" b="1" dirty="0">
                  <a:solidFill>
                    <a:schemeClr val="bg1"/>
                  </a:solidFill>
                </a:rPr>
                <a:t>, его признак –</a:t>
              </a:r>
            </a:p>
            <a:p>
              <a:r>
                <a:rPr lang="ru-RU" sz="1600" b="1" dirty="0">
                  <a:solidFill>
                    <a:schemeClr val="bg1"/>
                  </a:solidFill>
                </a:rPr>
                <a:t>после гласной нет других букв (например: </a:t>
              </a:r>
              <a:r>
                <a:rPr lang="ru-RU" sz="1600" b="1" dirty="0" err="1">
                  <a:solidFill>
                    <a:schemeClr val="bg1"/>
                  </a:solidFill>
                </a:rPr>
                <a:t>he</a:t>
              </a:r>
              <a:r>
                <a:rPr lang="ru-RU" sz="1600" b="1" dirty="0">
                  <a:solidFill>
                    <a:schemeClr val="bg1"/>
                  </a:solidFill>
                </a:rPr>
                <a:t> [хи:], </a:t>
              </a:r>
              <a:r>
                <a:rPr lang="ru-RU" sz="1600" b="1" dirty="0" err="1">
                  <a:solidFill>
                    <a:schemeClr val="bg1"/>
                  </a:solidFill>
                </a:rPr>
                <a:t>we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ви</a:t>
              </a:r>
              <a:r>
                <a:rPr lang="ru-RU" sz="1600" b="1" dirty="0">
                  <a:solidFill>
                    <a:schemeClr val="bg1"/>
                  </a:solidFill>
                </a:rPr>
                <a:t>:], </a:t>
              </a:r>
              <a:r>
                <a:rPr lang="ru-RU" sz="1600" b="1" dirty="0" err="1">
                  <a:solidFill>
                    <a:schemeClr val="bg1"/>
                  </a:solidFill>
                </a:rPr>
                <a:t>she</a:t>
              </a:r>
              <a:r>
                <a:rPr lang="ru-RU" sz="1600" b="1" dirty="0">
                  <a:solidFill>
                    <a:schemeClr val="bg1"/>
                  </a:solidFill>
                </a:rPr>
                <a:t> [ши:], </a:t>
              </a:r>
              <a:r>
                <a:rPr lang="ru-RU" sz="1600" b="1" dirty="0" err="1">
                  <a:solidFill>
                    <a:schemeClr val="bg1"/>
                  </a:solidFill>
                </a:rPr>
                <a:t>be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би</a:t>
              </a:r>
              <a:r>
                <a:rPr lang="ru-RU" sz="1600" b="1" dirty="0">
                  <a:solidFill>
                    <a:schemeClr val="bg1"/>
                  </a:solidFill>
                </a:rPr>
                <a:t>:]) или в конце слова стоит безударная </a:t>
              </a:r>
              <a:r>
                <a:rPr lang="ru-RU" sz="2400" b="1" dirty="0">
                  <a:solidFill>
                    <a:schemeClr val="bg1"/>
                  </a:solidFill>
                </a:rPr>
                <a:t>непроизносимая («немая») буква E</a:t>
              </a:r>
              <a:r>
                <a:rPr lang="ru-RU" sz="1600" b="1" dirty="0">
                  <a:solidFill>
                    <a:schemeClr val="bg1"/>
                  </a:solidFill>
                </a:rPr>
                <a:t>, например: </a:t>
              </a:r>
              <a:r>
                <a:rPr lang="ru-RU" sz="1600" b="1" dirty="0" err="1">
                  <a:solidFill>
                    <a:schemeClr val="bg1"/>
                  </a:solidFill>
                </a:rPr>
                <a:t>Pete</a:t>
              </a:r>
              <a:r>
                <a:rPr lang="ru-RU" sz="1600" b="1" dirty="0">
                  <a:solidFill>
                    <a:schemeClr val="bg1"/>
                  </a:solidFill>
                </a:rPr>
                <a:t> [</a:t>
              </a:r>
              <a:r>
                <a:rPr lang="ru-RU" sz="1600" b="1" dirty="0" err="1">
                  <a:solidFill>
                    <a:schemeClr val="bg1"/>
                  </a:solidFill>
                </a:rPr>
                <a:t>пи:т</a:t>
              </a:r>
              <a:r>
                <a:rPr lang="ru-RU" sz="1600" b="1" dirty="0">
                  <a:solidFill>
                    <a:schemeClr val="bg1"/>
                  </a:solidFill>
                </a:rPr>
                <a:t>], </a:t>
              </a:r>
              <a:r>
                <a:rPr lang="ru-RU" sz="1600" b="1" dirty="0" err="1">
                  <a:solidFill>
                    <a:schemeClr val="bg1"/>
                  </a:solidFill>
                </a:rPr>
                <a:t>face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nice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name</a:t>
              </a:r>
              <a:r>
                <a:rPr lang="ru-RU" sz="1600" b="1" dirty="0">
                  <a:solidFill>
                    <a:schemeClr val="bg1"/>
                  </a:solidFill>
                </a:rPr>
                <a:t>, </a:t>
              </a:r>
              <a:r>
                <a:rPr lang="ru-RU" sz="1600" b="1" dirty="0" err="1">
                  <a:solidFill>
                    <a:schemeClr val="bg1"/>
                  </a:solidFill>
                </a:rPr>
                <a:t>take</a:t>
              </a:r>
              <a:r>
                <a:rPr lang="ru-RU" sz="1600" b="1" dirty="0">
                  <a:solidFill>
                    <a:schemeClr val="bg1"/>
                  </a:solidFill>
                </a:rPr>
                <a:t>. </a:t>
              </a:r>
              <a:endParaRPr lang="en-US" sz="1600" b="1" dirty="0" smtClean="0">
                <a:solidFill>
                  <a:schemeClr val="bg1"/>
                </a:solidFill>
              </a:endParaRPr>
            </a:p>
            <a:p>
              <a:r>
                <a:rPr lang="ru-RU" sz="1600" b="1" dirty="0" smtClean="0">
                  <a:solidFill>
                    <a:schemeClr val="bg1"/>
                  </a:solidFill>
                </a:rPr>
                <a:t>Правильный </a:t>
              </a:r>
              <a:r>
                <a:rPr lang="ru-RU" sz="1600" b="1" dirty="0">
                  <a:solidFill>
                    <a:schemeClr val="bg1"/>
                  </a:solidFill>
                </a:rPr>
                <a:t>ответ – вариант B.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874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072"/>
            <a:ext cx="6575425" cy="483870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16632" y="32072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0945" y="2377102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обе гласные находятся в </a:t>
            </a:r>
          </a:p>
          <a:p>
            <a:pPr algn="ctr"/>
            <a:r>
              <a:rPr lang="ru-RU" dirty="0" smtClean="0"/>
              <a:t>закрытом слоге?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funny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rabbit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snake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43542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home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8" name="Группа 7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48161" y="237643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799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9525" y="3725286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1716" y="4426239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600" dirty="0"/>
              <a:t>Какой глагол надо поставить в начале вопроса?</a:t>
            </a:r>
          </a:p>
          <a:p>
            <a:pPr algn="ctr"/>
            <a:r>
              <a:rPr lang="ru-RU" dirty="0"/>
              <a:t>__</a:t>
            </a:r>
            <a:r>
              <a:rPr lang="ru-RU" dirty="0" err="1"/>
              <a:t>Mike</a:t>
            </a:r>
            <a:r>
              <a:rPr lang="ru-RU" dirty="0"/>
              <a:t> </a:t>
            </a:r>
            <a:r>
              <a:rPr lang="ru-RU" dirty="0" err="1"/>
              <a:t>got</a:t>
            </a:r>
            <a:r>
              <a:rPr lang="ru-RU" dirty="0"/>
              <a:t> a </a:t>
            </a:r>
            <a:r>
              <a:rPr lang="ru-RU" dirty="0" err="1"/>
              <a:t>grey</a:t>
            </a:r>
            <a:r>
              <a:rPr lang="ru-RU" dirty="0"/>
              <a:t> </a:t>
            </a:r>
            <a:r>
              <a:rPr lang="ru-RU" dirty="0" err="1"/>
              <a:t>rabbit</a:t>
            </a:r>
            <a:r>
              <a:rPr lang="ru-RU" dirty="0"/>
              <a:t>?</a:t>
            </a:r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Can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2209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59" name="Диаграмма 58"/>
          <p:cNvGraphicFramePr/>
          <p:nvPr>
            <p:extLst>
              <p:ext uri="{D42A27DB-BD31-4B8C-83A1-F6EECF244321}">
                <p14:modId xmlns:p14="http://schemas.microsoft.com/office/powerpoint/2010/main" val="2719969485"/>
              </p:ext>
            </p:extLst>
          </p:nvPr>
        </p:nvGraphicFramePr>
        <p:xfrm>
          <a:off x="2743200" y="32240"/>
          <a:ext cx="3830416" cy="2580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pic>
        <p:nvPicPr>
          <p:cNvPr id="56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44624" y="93441"/>
            <a:ext cx="609600" cy="609600"/>
          </a:xfrm>
          <a:prstGeom prst="rect">
            <a:avLst/>
          </a:prstGeom>
        </p:spPr>
      </p:pic>
      <p:grpSp>
        <p:nvGrpSpPr>
          <p:cNvPr id="86" name="Группа 85"/>
          <p:cNvGrpSpPr/>
          <p:nvPr/>
        </p:nvGrpSpPr>
        <p:grpSpPr>
          <a:xfrm>
            <a:off x="6648161" y="190699"/>
            <a:ext cx="2438400" cy="4615282"/>
            <a:chOff x="3581400" y="1111250"/>
            <a:chExt cx="2438400" cy="4740275"/>
          </a:xfrm>
        </p:grpSpPr>
        <p:sp>
          <p:nvSpPr>
            <p:cNvPr id="87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8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1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2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3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8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3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8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3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7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5" name="Прямоугольник 84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0593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55" grpId="0" animBg="1"/>
      <p:bldP spid="7" grpId="0" animBg="1"/>
      <p:bldP spid="54" grpId="0" animBg="1"/>
      <p:bldGraphic spid="59" grpId="0">
        <p:bldAsOne/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2" name="Группа 1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4" action="ppaction://hlinksldjump">
                  <a:snd r:embed="rId5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37502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rabbit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8" name="Группа 7"/>
            <p:cNvGrpSpPr/>
            <p:nvPr/>
          </p:nvGrpSpPr>
          <p:grpSpPr>
            <a:xfrm>
              <a:off x="4648200" y="4800600"/>
              <a:ext cx="4267200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16">
                <a:hlinkClick r:id="rId6" action="ppaction://hlinksldjump">
                  <a:snd r:embed="rId7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3651448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snake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573616" y="2332274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В каком слове обе гласные находятся в </a:t>
            </a:r>
          </a:p>
          <a:p>
            <a:pPr algn="ctr"/>
            <a:r>
              <a:rPr lang="ru-RU" dirty="0"/>
              <a:t>закрытом слоге?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56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6632" y="110955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48161" y="18576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8274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44624" y="114155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0945" y="2377102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обе гласные находятся в </a:t>
            </a:r>
          </a:p>
          <a:p>
            <a:pPr algn="ctr"/>
            <a:r>
              <a:rPr lang="ru-RU" dirty="0" smtClean="0"/>
              <a:t>закрытом слоге?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funny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4512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rabbit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snake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home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48161" y="230592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59144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0945" y="2377102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обе гласные находятся в </a:t>
            </a:r>
          </a:p>
          <a:p>
            <a:pPr algn="ctr"/>
            <a:r>
              <a:rPr lang="ru-RU" dirty="0" smtClean="0"/>
              <a:t>закрытом слоге?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funny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32988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rabbit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snake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home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187586605"/>
              </p:ext>
            </p:extLst>
          </p:nvPr>
        </p:nvGraphicFramePr>
        <p:xfrm>
          <a:off x="2247900" y="-26494"/>
          <a:ext cx="4325716" cy="265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48161" y="230592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72616" y="75331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73630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-22256" y="0"/>
            <a:ext cx="3946184" cy="6021288"/>
            <a:chOff x="-22256" y="0"/>
            <a:chExt cx="3672408" cy="6669360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-22256" y="0"/>
              <a:ext cx="3672408" cy="6669360"/>
            </a:xfrm>
            <a:prstGeom prst="wedgeEllipseCallout">
              <a:avLst>
                <a:gd name="adj1" fmla="val 70140"/>
                <a:gd name="adj2" fmla="val 1390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00575" y="545557"/>
              <a:ext cx="2928714" cy="5420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Fun-</a:t>
              </a:r>
              <a:r>
                <a:rPr lang="en-US" sz="2400" b="1" dirty="0" err="1" smtClean="0">
                  <a:solidFill>
                    <a:schemeClr val="bg1"/>
                  </a:solidFill>
                </a:rPr>
                <a:t>ny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(</a:t>
              </a:r>
              <a:r>
                <a:rPr lang="ru-RU" sz="2400" b="1" dirty="0">
                  <a:solidFill>
                    <a:schemeClr val="bg1"/>
                  </a:solidFill>
                </a:rPr>
                <a:t>з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акрытый + открытый слог)</a:t>
              </a:r>
              <a:r>
                <a:rPr lang="ru-RU" sz="2400" b="1" dirty="0">
                  <a:solidFill>
                    <a:schemeClr val="bg1"/>
                  </a:solidFill>
                </a:rPr>
                <a:t>;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snak</a:t>
              </a:r>
              <a:r>
                <a:rPr lang="en-US" sz="2400" b="1" u="sng" dirty="0" smtClean="0">
                  <a:solidFill>
                    <a:schemeClr val="bg1"/>
                  </a:solidFill>
                </a:rPr>
                <a:t>e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,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hom</a:t>
              </a:r>
              <a:r>
                <a:rPr lang="en-US" sz="2400" b="1" u="sng" dirty="0" smtClean="0">
                  <a:solidFill>
                    <a:schemeClr val="bg1"/>
                  </a:solidFill>
                </a:rPr>
                <a:t>e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(</a:t>
              </a:r>
              <a:r>
                <a:rPr lang="ru-RU" sz="2400" b="1" dirty="0">
                  <a:solidFill>
                    <a:schemeClr val="bg1"/>
                  </a:solidFill>
                </a:rPr>
                <a:t>в конце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слов стоят «немые»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гласные E →открытые слоги). </a:t>
              </a:r>
            </a:p>
            <a:p>
              <a:r>
                <a:rPr lang="en-US" sz="2400" b="1" dirty="0" err="1">
                  <a:solidFill>
                    <a:schemeClr val="bg1"/>
                  </a:solidFill>
                </a:rPr>
                <a:t>R</a:t>
              </a:r>
              <a:r>
                <a:rPr lang="en-US" sz="2400" b="1" dirty="0" err="1" smtClean="0">
                  <a:solidFill>
                    <a:schemeClr val="bg1"/>
                  </a:solidFill>
                </a:rPr>
                <a:t>a</a:t>
              </a:r>
              <a:r>
                <a:rPr lang="en-US" sz="2400" b="1" u="sng" dirty="0" err="1" smtClean="0">
                  <a:solidFill>
                    <a:schemeClr val="bg1"/>
                  </a:solidFill>
                </a:rPr>
                <a:t>b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-bi</a:t>
              </a:r>
              <a:r>
                <a:rPr lang="en-US" sz="2400" b="1" u="sng" dirty="0" smtClean="0">
                  <a:solidFill>
                    <a:schemeClr val="bg1"/>
                  </a:solidFill>
                </a:rPr>
                <a:t>t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(согласные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b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и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t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сто</a:t>
              </a:r>
              <a:r>
                <a:rPr lang="ru-RU" sz="2400" b="1" dirty="0">
                  <a:solidFill>
                    <a:schemeClr val="bg1"/>
                  </a:solidFill>
                </a:rPr>
                <a:t>я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т </a:t>
              </a:r>
              <a:r>
                <a:rPr lang="ru-RU" sz="2400" b="1" dirty="0">
                  <a:solidFill>
                    <a:schemeClr val="bg1"/>
                  </a:solidFill>
                </a:rPr>
                <a:t>после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гласных→ закрытые слоги). Не сомневаюсь, что правильный ответ – вариант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400" b="1" dirty="0">
                  <a:solidFill>
                    <a:schemeClr val="bg1"/>
                  </a:solidFill>
                </a:rPr>
                <a:t>С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446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59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221507" y="0"/>
            <a:ext cx="3995936" cy="5661248"/>
            <a:chOff x="5221507" y="0"/>
            <a:chExt cx="3995936" cy="5452176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221507" y="0"/>
              <a:ext cx="3995936" cy="5452176"/>
            </a:xfrm>
            <a:prstGeom prst="wedgeEllipseCallout">
              <a:avLst>
                <a:gd name="adj1" fmla="val -49208"/>
                <a:gd name="adj2" fmla="val 2434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636096" y="764704"/>
              <a:ext cx="3528392" cy="41549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Fun-ny</a:t>
              </a:r>
              <a:r>
                <a:rPr lang="ru-RU" sz="2400" b="1" dirty="0">
                  <a:solidFill>
                    <a:schemeClr val="bg1"/>
                  </a:solidFill>
                </a:rPr>
                <a:t> (закрытый + открытый слог); </a:t>
              </a:r>
              <a:r>
                <a:rPr lang="ru-RU" sz="2400" b="1" dirty="0" err="1">
                  <a:solidFill>
                    <a:schemeClr val="bg1"/>
                  </a:solidFill>
                </a:rPr>
                <a:t>snak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e</a:t>
              </a:r>
              <a:r>
                <a:rPr lang="ru-RU" sz="2400" b="1" dirty="0">
                  <a:solidFill>
                    <a:schemeClr val="bg1"/>
                  </a:solidFill>
                </a:rPr>
                <a:t>, </a:t>
              </a:r>
              <a:r>
                <a:rPr lang="ru-RU" sz="2400" b="1" dirty="0" err="1">
                  <a:solidFill>
                    <a:schemeClr val="bg1"/>
                  </a:solidFill>
                </a:rPr>
                <a:t>hom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e</a:t>
              </a:r>
              <a:r>
                <a:rPr lang="ru-RU" sz="2400" b="1" dirty="0">
                  <a:solidFill>
                    <a:schemeClr val="bg1"/>
                  </a:solidFill>
                </a:rPr>
                <a:t> (в конце слов стоят «немые» гласные E →открытые слоги). </a:t>
              </a:r>
            </a:p>
            <a:p>
              <a:r>
                <a:rPr lang="ru-RU" sz="2400" b="1" dirty="0" err="1">
                  <a:solidFill>
                    <a:schemeClr val="bg1"/>
                  </a:solidFill>
                </a:rPr>
                <a:t>Ra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b</a:t>
              </a:r>
              <a:r>
                <a:rPr lang="ru-RU" sz="2400" b="1" dirty="0" err="1">
                  <a:solidFill>
                    <a:schemeClr val="bg1"/>
                  </a:solidFill>
                </a:rPr>
                <a:t>-bi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t</a:t>
              </a:r>
              <a:r>
                <a:rPr lang="ru-RU" sz="2400" b="1" dirty="0">
                  <a:solidFill>
                    <a:schemeClr val="bg1"/>
                  </a:solidFill>
                </a:rPr>
                <a:t> (согласные b и t стоят после гласных→ закрытые слоги). Не сомневаюсь, что правильный ответ – вариант С.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51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4211960" cy="5003158"/>
            <a:chOff x="0" y="10019"/>
            <a:chExt cx="4031704" cy="2664296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9"/>
              <a:ext cx="3995936" cy="2664296"/>
            </a:xfrm>
            <a:prstGeom prst="wedgeEllipseCallout">
              <a:avLst>
                <a:gd name="adj1" fmla="val 75617"/>
                <a:gd name="adj2" fmla="val 2058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503312" y="251046"/>
              <a:ext cx="3528392" cy="22449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Fun-ny</a:t>
              </a:r>
              <a:r>
                <a:rPr lang="ru-RU" sz="2400" b="1" dirty="0">
                  <a:solidFill>
                    <a:schemeClr val="bg1"/>
                  </a:solidFill>
                </a:rPr>
                <a:t> (закрытый + открытый слог); </a:t>
              </a:r>
              <a:r>
                <a:rPr lang="ru-RU" sz="2400" b="1" dirty="0" err="1">
                  <a:solidFill>
                    <a:schemeClr val="bg1"/>
                  </a:solidFill>
                </a:rPr>
                <a:t>snak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e</a:t>
              </a:r>
              <a:r>
                <a:rPr lang="ru-RU" sz="2400" b="1" dirty="0">
                  <a:solidFill>
                    <a:schemeClr val="bg1"/>
                  </a:solidFill>
                </a:rPr>
                <a:t>, </a:t>
              </a:r>
              <a:r>
                <a:rPr lang="ru-RU" sz="2400" b="1" dirty="0" err="1">
                  <a:solidFill>
                    <a:schemeClr val="bg1"/>
                  </a:solidFill>
                </a:rPr>
                <a:t>hom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e</a:t>
              </a:r>
              <a:r>
                <a:rPr lang="ru-RU" sz="2400" b="1" dirty="0">
                  <a:solidFill>
                    <a:schemeClr val="bg1"/>
                  </a:solidFill>
                </a:rPr>
                <a:t> (в конце слов стоят «немые» гласные E →открытые слоги). </a:t>
              </a:r>
            </a:p>
            <a:p>
              <a:r>
                <a:rPr lang="ru-RU" sz="2400" b="1" dirty="0" err="1">
                  <a:solidFill>
                    <a:schemeClr val="bg1"/>
                  </a:solidFill>
                </a:rPr>
                <a:t>Ra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b</a:t>
              </a:r>
              <a:r>
                <a:rPr lang="ru-RU" sz="2400" b="1" dirty="0" err="1">
                  <a:solidFill>
                    <a:schemeClr val="bg1"/>
                  </a:solidFill>
                </a:rPr>
                <a:t>-bi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t</a:t>
              </a:r>
              <a:r>
                <a:rPr lang="ru-RU" sz="2400" b="1" dirty="0">
                  <a:solidFill>
                    <a:schemeClr val="bg1"/>
                  </a:solidFill>
                </a:rPr>
                <a:t> (согласные b и t стоят после гласных→ закрытые слоги). Не сомневаюсь, что правильный ответ – вариант С.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-7347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82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-57278" y="908720"/>
            <a:ext cx="4989318" cy="4718992"/>
            <a:chOff x="30445" y="2780928"/>
            <a:chExt cx="4582134" cy="266429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2664296"/>
            </a:xfrm>
            <a:prstGeom prst="wedgeEllipseCallout">
              <a:avLst>
                <a:gd name="adj1" fmla="val 85731"/>
                <a:gd name="adj2" fmla="val -1549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467073" y="3191135"/>
              <a:ext cx="3816424" cy="1928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Fun-ny</a:t>
              </a:r>
              <a:r>
                <a:rPr lang="ru-RU" sz="2400" b="1" dirty="0">
                  <a:solidFill>
                    <a:schemeClr val="bg1"/>
                  </a:solidFill>
                </a:rPr>
                <a:t> (закрытый + открытый слог); </a:t>
              </a:r>
              <a:r>
                <a:rPr lang="ru-RU" sz="2400" b="1" dirty="0" err="1">
                  <a:solidFill>
                    <a:schemeClr val="bg1"/>
                  </a:solidFill>
                </a:rPr>
                <a:t>snak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e</a:t>
              </a:r>
              <a:r>
                <a:rPr lang="ru-RU" sz="2400" b="1" dirty="0">
                  <a:solidFill>
                    <a:schemeClr val="bg1"/>
                  </a:solidFill>
                </a:rPr>
                <a:t>, </a:t>
              </a:r>
              <a:r>
                <a:rPr lang="ru-RU" sz="2400" b="1" dirty="0" err="1">
                  <a:solidFill>
                    <a:schemeClr val="bg1"/>
                  </a:solidFill>
                </a:rPr>
                <a:t>hom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e</a:t>
              </a:r>
              <a:r>
                <a:rPr lang="ru-RU" sz="2400" b="1" dirty="0">
                  <a:solidFill>
                    <a:schemeClr val="bg1"/>
                  </a:solidFill>
                </a:rPr>
                <a:t> (в конце слов стоят «немые» гласные E →открытые слоги). </a:t>
              </a:r>
            </a:p>
            <a:p>
              <a:r>
                <a:rPr lang="ru-RU" sz="2400" b="1" dirty="0" err="1">
                  <a:solidFill>
                    <a:schemeClr val="bg1"/>
                  </a:solidFill>
                </a:rPr>
                <a:t>Ra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b</a:t>
              </a:r>
              <a:r>
                <a:rPr lang="ru-RU" sz="2400" b="1" dirty="0" err="1">
                  <a:solidFill>
                    <a:schemeClr val="bg1"/>
                  </a:solidFill>
                </a:rPr>
                <a:t>-bi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t</a:t>
              </a:r>
              <a:r>
                <a:rPr lang="ru-RU" sz="2400" b="1" dirty="0">
                  <a:solidFill>
                    <a:schemeClr val="bg1"/>
                  </a:solidFill>
                </a:rPr>
                <a:t> (согласные b и t стоят после гласных→ закрытые слоги). Не сомневаюсь, что правильный ответ – вариант С.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270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02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1" y="0"/>
            <a:ext cx="6557417" cy="502920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88640" y="41564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577080" y="2051339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во множественном числе </a:t>
            </a:r>
          </a:p>
          <a:p>
            <a:pPr algn="ctr"/>
            <a:r>
              <a:rPr lang="ru-RU" dirty="0" smtClean="0"/>
              <a:t>написано неправильно? 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hens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bees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names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65144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foxs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48161" y="230592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9925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4648200" y="4800600"/>
              <a:ext cx="4267200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16">
                <a:hlinkClick r:id="rId4" action="ppaction://hlinksldjump">
                  <a:snd r:embed="rId5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35794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names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4648200" y="5867400"/>
              <a:ext cx="4267200" cy="914400"/>
              <a:chOff x="4648200" y="5867400"/>
              <a:chExt cx="4267200" cy="914400"/>
            </a:xfrm>
          </p:grpSpPr>
          <p:sp>
            <p:nvSpPr>
              <p:cNvPr id="68" name="AutoShape 7"/>
              <p:cNvSpPr>
                <a:spLocks noChangeArrowheads="1"/>
              </p:cNvSpPr>
              <p:nvPr/>
            </p:nvSpPr>
            <p:spPr bwMode="auto">
              <a:xfrm>
                <a:off x="46482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Text Box 17">
                <a:hlinkClick r:id="rId6" action="ppaction://hlinksldjump">
                  <a:snd r:embed="rId7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6096000"/>
                <a:ext cx="29718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D:            </a:t>
                </a:r>
                <a:r>
                  <a:rPr lang="en-US" b="1" dirty="0" err="1" smtClean="0">
                    <a:solidFill>
                      <a:srgbClr val="FFCC00"/>
                    </a:solidFill>
                    <a:latin typeface="Arial" charset="0"/>
                  </a:rPr>
                  <a:t>foxs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91300" y="-14591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55395" y="1916928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Какое слово во множественном числе </a:t>
            </a:r>
          </a:p>
          <a:p>
            <a:pPr algn="ctr"/>
            <a:r>
              <a:rPr lang="ru-RU" dirty="0"/>
              <a:t>написано неправильно? </a:t>
            </a:r>
            <a:endParaRPr lang="en-US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56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116632" y="75636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84476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104780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2100" y="1900957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во множественном числе </a:t>
            </a:r>
          </a:p>
          <a:p>
            <a:pPr algn="ctr"/>
            <a:r>
              <a:rPr lang="ru-RU" dirty="0" smtClean="0"/>
              <a:t>написано неправильно? 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hens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bees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names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foxs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Группа 9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136" name="Группа 135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137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8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9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0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1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2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3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4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5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6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7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48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9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50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51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52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4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5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6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7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8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9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0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1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2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63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4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5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6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7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2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3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6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77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8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9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0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1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80267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707848" cy="4149080"/>
            <a:chOff x="0" y="0"/>
            <a:chExt cx="3707848" cy="4149080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4149080"/>
            </a:xfrm>
            <a:prstGeom prst="wedgeEllipseCallout">
              <a:avLst>
                <a:gd name="adj1" fmla="val 79602"/>
                <a:gd name="adj2" fmla="val 3437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358968" y="476672"/>
              <a:ext cx="334888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u="sng" dirty="0" smtClean="0">
                  <a:solidFill>
                    <a:schemeClr val="bg1"/>
                  </a:solidFill>
                </a:rPr>
                <a:t>Has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Mike </a:t>
              </a:r>
              <a:r>
                <a:rPr lang="en-US" sz="2400" b="1" u="sng" dirty="0">
                  <a:solidFill>
                    <a:schemeClr val="bg1"/>
                  </a:solidFill>
                </a:rPr>
                <a:t>got</a:t>
              </a:r>
              <a:r>
                <a:rPr lang="en-US" sz="2400" b="1" dirty="0">
                  <a:solidFill>
                    <a:schemeClr val="bg1"/>
                  </a:solidFill>
                </a:rPr>
                <a:t> a grey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rabbit? –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Есть ли у Майка серый кролик? Значение глагола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have got (3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лицо ед. ч.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- has got) –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иметь, обладать, у </a:t>
              </a:r>
              <a:r>
                <a:rPr lang="ru-RU" sz="2400" b="1" dirty="0">
                  <a:solidFill>
                    <a:schemeClr val="bg1"/>
                  </a:solidFill>
                </a:rPr>
                <a:t>кого-то  что-то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есть.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ru-RU" sz="2400" b="1" dirty="0">
                  <a:solidFill>
                    <a:schemeClr val="bg1"/>
                  </a:solidFill>
                </a:rPr>
                <a:t>Правильный ответ – вариант </a:t>
              </a:r>
              <a:r>
                <a:rPr lang="en-US" sz="2400" b="1" dirty="0">
                  <a:solidFill>
                    <a:schemeClr val="bg1"/>
                  </a:solidFill>
                </a:rPr>
                <a:t>D.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718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9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902486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во множественном числе </a:t>
            </a:r>
          </a:p>
          <a:p>
            <a:pPr algn="ctr"/>
            <a:r>
              <a:rPr lang="ru-RU" dirty="0" smtClean="0"/>
              <a:t>написано неправильно? 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hens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bees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names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foxs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767087218"/>
              </p:ext>
            </p:extLst>
          </p:nvPr>
        </p:nvGraphicFramePr>
        <p:xfrm>
          <a:off x="2206625" y="-8602"/>
          <a:ext cx="4332932" cy="2652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88640" y="104780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6017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6135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342528"/>
            <a:ext cx="3672408" cy="3878560"/>
            <a:chOff x="0" y="0"/>
            <a:chExt cx="3672408" cy="452685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4526854"/>
            </a:xfrm>
            <a:prstGeom prst="wedgeEllipseCallout">
              <a:avLst>
                <a:gd name="adj1" fmla="val 73671"/>
                <a:gd name="adj2" fmla="val 3198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375692" y="570761"/>
              <a:ext cx="2952328" cy="3610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bg1"/>
                  </a:solidFill>
                </a:rPr>
                <a:t>Если существительное в единственном числе оканчивается на –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x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, то во множественном числе оно имеет окончание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–</a:t>
              </a:r>
              <a:r>
                <a:rPr lang="en-US" sz="2000" b="1" dirty="0" err="1" smtClean="0">
                  <a:solidFill>
                    <a:schemeClr val="bg1"/>
                  </a:solidFill>
                </a:rPr>
                <a:t>es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:</a:t>
              </a:r>
              <a:r>
                <a:rPr lang="ru-RU" sz="2000" b="1" dirty="0">
                  <a:solidFill>
                    <a:schemeClr val="bg1"/>
                  </a:solidFill>
                </a:rPr>
                <a:t> 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a box → box</a:t>
              </a:r>
              <a:r>
                <a:rPr lang="en-US" sz="2000" b="1" u="sng" dirty="0" smtClean="0">
                  <a:solidFill>
                    <a:schemeClr val="bg1"/>
                  </a:solidFill>
                </a:rPr>
                <a:t>es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, a fox → fox</a:t>
              </a:r>
              <a:r>
                <a:rPr lang="en-US" sz="2000" b="1" u="sng" dirty="0" smtClean="0">
                  <a:solidFill>
                    <a:schemeClr val="bg1"/>
                  </a:solidFill>
                </a:rPr>
                <a:t>es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. </a:t>
              </a:r>
              <a:r>
                <a:rPr lang="ru-RU" sz="2000" b="1" dirty="0">
                  <a:solidFill>
                    <a:schemeClr val="bg1"/>
                  </a:solidFill>
                </a:rPr>
                <a:t>П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равильный ответ – вариант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000" b="1" dirty="0">
                  <a:solidFill>
                    <a:schemeClr val="bg1"/>
                  </a:solidFill>
                </a:rPr>
                <a:t>D</a:t>
              </a:r>
              <a:r>
                <a:rPr lang="en-US" sz="20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000" b="1" dirty="0" smtClean="0">
                  <a:solidFill>
                    <a:schemeClr val="bg1"/>
                  </a:solidFill>
                </a:rPr>
                <a:t> 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720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4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148064" y="188640"/>
            <a:ext cx="3995936" cy="3672408"/>
            <a:chOff x="5148064" y="188640"/>
            <a:chExt cx="3995936" cy="4248472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4248472"/>
            </a:xfrm>
            <a:prstGeom prst="wedgeEllipseCallout">
              <a:avLst>
                <a:gd name="adj1" fmla="val -39919"/>
                <a:gd name="adj2" fmla="val 5866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724128" y="735958"/>
              <a:ext cx="3096344" cy="2955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bg1"/>
                  </a:solidFill>
                </a:rPr>
                <a:t>Если существительное в единственном числе оканчивается на –x, то во множественном числе оно имеет окончание –</a:t>
              </a:r>
              <a:r>
                <a:rPr lang="ru-RU" sz="2000" b="1" dirty="0" err="1">
                  <a:solidFill>
                    <a:schemeClr val="bg1"/>
                  </a:solidFill>
                </a:rPr>
                <a:t>es</a:t>
              </a:r>
              <a:r>
                <a:rPr lang="ru-RU" sz="2000" b="1" dirty="0">
                  <a:solidFill>
                    <a:schemeClr val="bg1"/>
                  </a:solidFill>
                </a:rPr>
                <a:t>: a </a:t>
              </a:r>
              <a:r>
                <a:rPr lang="ru-RU" sz="2000" b="1" dirty="0" err="1">
                  <a:solidFill>
                    <a:schemeClr val="bg1"/>
                  </a:solidFill>
                </a:rPr>
                <a:t>box</a:t>
              </a:r>
              <a:r>
                <a:rPr lang="ru-RU" sz="2000" b="1" dirty="0">
                  <a:solidFill>
                    <a:schemeClr val="bg1"/>
                  </a:solidFill>
                </a:rPr>
                <a:t> → </a:t>
              </a:r>
              <a:r>
                <a:rPr lang="ru-RU" sz="2000" b="1" dirty="0" err="1">
                  <a:solidFill>
                    <a:schemeClr val="bg1"/>
                  </a:solidFill>
                </a:rPr>
                <a:t>boxes</a:t>
              </a:r>
              <a:r>
                <a:rPr lang="ru-RU" sz="2000" b="1" dirty="0">
                  <a:solidFill>
                    <a:schemeClr val="bg1"/>
                  </a:solidFill>
                </a:rPr>
                <a:t>, a </a:t>
              </a:r>
              <a:r>
                <a:rPr lang="ru-RU" sz="2000" b="1" dirty="0" err="1">
                  <a:solidFill>
                    <a:schemeClr val="bg1"/>
                  </a:solidFill>
                </a:rPr>
                <a:t>fox</a:t>
              </a:r>
              <a:r>
                <a:rPr lang="ru-RU" sz="2000" b="1" dirty="0">
                  <a:solidFill>
                    <a:schemeClr val="bg1"/>
                  </a:solidFill>
                </a:rPr>
                <a:t> → </a:t>
              </a:r>
              <a:r>
                <a:rPr lang="ru-RU" sz="2000" b="1" dirty="0" err="1">
                  <a:solidFill>
                    <a:schemeClr val="bg1"/>
                  </a:solidFill>
                </a:rPr>
                <a:t>foxes</a:t>
              </a:r>
              <a:r>
                <a:rPr lang="ru-RU" sz="2000" b="1" dirty="0">
                  <a:solidFill>
                    <a:schemeClr val="bg1"/>
                  </a:solidFill>
                </a:rPr>
                <a:t>. Правильный ответ – вариант D.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1589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4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3995936" cy="3635006"/>
            <a:chOff x="0" y="10018"/>
            <a:chExt cx="3995936" cy="4067053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4067053"/>
            </a:xfrm>
            <a:prstGeom prst="wedgeEllipseCallout">
              <a:avLst>
                <a:gd name="adj1" fmla="val 82775"/>
                <a:gd name="adj2" fmla="val 4615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474068" y="619619"/>
              <a:ext cx="309634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bg1"/>
                  </a:solidFill>
                </a:rPr>
                <a:t>Если существительное в единственном числе оканчивается на –x, то во множественном числе оно имеет окончание –</a:t>
              </a:r>
              <a:r>
                <a:rPr lang="ru-RU" sz="2000" b="1" dirty="0" err="1">
                  <a:solidFill>
                    <a:schemeClr val="bg1"/>
                  </a:solidFill>
                </a:rPr>
                <a:t>es</a:t>
              </a:r>
              <a:r>
                <a:rPr lang="ru-RU" sz="2000" b="1" dirty="0">
                  <a:solidFill>
                    <a:schemeClr val="bg1"/>
                  </a:solidFill>
                </a:rPr>
                <a:t>: a </a:t>
              </a:r>
              <a:r>
                <a:rPr lang="ru-RU" sz="2000" b="1" dirty="0" err="1">
                  <a:solidFill>
                    <a:schemeClr val="bg1"/>
                  </a:solidFill>
                </a:rPr>
                <a:t>box</a:t>
              </a:r>
              <a:r>
                <a:rPr lang="ru-RU" sz="2000" b="1" dirty="0">
                  <a:solidFill>
                    <a:schemeClr val="bg1"/>
                  </a:solidFill>
                </a:rPr>
                <a:t> → </a:t>
              </a:r>
              <a:r>
                <a:rPr lang="ru-RU" sz="2000" b="1" dirty="0" err="1">
                  <a:solidFill>
                    <a:schemeClr val="bg1"/>
                  </a:solidFill>
                </a:rPr>
                <a:t>boxes</a:t>
              </a:r>
              <a:r>
                <a:rPr lang="ru-RU" sz="2000" b="1" dirty="0">
                  <a:solidFill>
                    <a:schemeClr val="bg1"/>
                  </a:solidFill>
                </a:rPr>
                <a:t>, a </a:t>
              </a:r>
              <a:r>
                <a:rPr lang="ru-RU" sz="2000" b="1" dirty="0" err="1">
                  <a:solidFill>
                    <a:schemeClr val="bg1"/>
                  </a:solidFill>
                </a:rPr>
                <a:t>fox</a:t>
              </a:r>
              <a:r>
                <a:rPr lang="ru-RU" sz="2000" b="1" dirty="0">
                  <a:solidFill>
                    <a:schemeClr val="bg1"/>
                  </a:solidFill>
                </a:rPr>
                <a:t> → </a:t>
              </a:r>
              <a:r>
                <a:rPr lang="ru-RU" sz="2000" b="1" dirty="0" err="1">
                  <a:solidFill>
                    <a:schemeClr val="bg1"/>
                  </a:solidFill>
                </a:rPr>
                <a:t>foxes</a:t>
              </a:r>
              <a:r>
                <a:rPr lang="ru-RU" sz="2000" b="1" dirty="0">
                  <a:solidFill>
                    <a:schemeClr val="bg1"/>
                  </a:solidFill>
                </a:rPr>
                <a:t>. Правильный ответ – вариант D.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-481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911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251520" y="1880828"/>
            <a:ext cx="4558406" cy="3636404"/>
            <a:chOff x="0" y="2657617"/>
            <a:chExt cx="4582134" cy="3534913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0" y="2657617"/>
              <a:ext cx="4582134" cy="3534913"/>
            </a:xfrm>
            <a:prstGeom prst="wedgeEllipseCallout">
              <a:avLst>
                <a:gd name="adj1" fmla="val 85247"/>
                <a:gd name="adj2" fmla="val -2773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579063" y="3250099"/>
              <a:ext cx="3528392" cy="29163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>
                  <a:solidFill>
                    <a:schemeClr val="bg1"/>
                  </a:solidFill>
                </a:rPr>
                <a:t>Если существительное в единственном числе оканчивается на –x, то во множественном числе оно имеет окончание –</a:t>
              </a:r>
              <a:r>
                <a:rPr lang="ru-RU" sz="2000" b="1" dirty="0" err="1">
                  <a:solidFill>
                    <a:schemeClr val="bg1"/>
                  </a:solidFill>
                </a:rPr>
                <a:t>es</a:t>
              </a:r>
              <a:r>
                <a:rPr lang="ru-RU" sz="2000" b="1" dirty="0">
                  <a:solidFill>
                    <a:schemeClr val="bg1"/>
                  </a:solidFill>
                </a:rPr>
                <a:t>: a </a:t>
              </a:r>
              <a:r>
                <a:rPr lang="ru-RU" sz="2000" b="1" dirty="0" err="1">
                  <a:solidFill>
                    <a:schemeClr val="bg1"/>
                  </a:solidFill>
                </a:rPr>
                <a:t>box</a:t>
              </a:r>
              <a:r>
                <a:rPr lang="ru-RU" sz="2000" b="1" dirty="0">
                  <a:solidFill>
                    <a:schemeClr val="bg1"/>
                  </a:solidFill>
                </a:rPr>
                <a:t> → </a:t>
              </a:r>
              <a:r>
                <a:rPr lang="ru-RU" sz="2000" b="1" dirty="0" err="1">
                  <a:solidFill>
                    <a:schemeClr val="bg1"/>
                  </a:solidFill>
                </a:rPr>
                <a:t>boxes</a:t>
              </a:r>
              <a:r>
                <a:rPr lang="ru-RU" sz="2000" b="1" dirty="0">
                  <a:solidFill>
                    <a:schemeClr val="bg1"/>
                  </a:solidFill>
                </a:rPr>
                <a:t>, a </a:t>
              </a:r>
              <a:r>
                <a:rPr lang="ru-RU" sz="2000" b="1" dirty="0" err="1">
                  <a:solidFill>
                    <a:schemeClr val="bg1"/>
                  </a:solidFill>
                </a:rPr>
                <a:t>fox</a:t>
              </a:r>
              <a:r>
                <a:rPr lang="ru-RU" sz="2000" b="1" dirty="0">
                  <a:solidFill>
                    <a:schemeClr val="bg1"/>
                  </a:solidFill>
                </a:rPr>
                <a:t> → </a:t>
              </a:r>
              <a:r>
                <a:rPr lang="ru-RU" sz="2000" b="1" dirty="0" err="1">
                  <a:solidFill>
                    <a:schemeClr val="bg1"/>
                  </a:solidFill>
                </a:rPr>
                <a:t>foxes</a:t>
              </a:r>
              <a:r>
                <a:rPr lang="ru-RU" sz="2000" b="1" dirty="0">
                  <a:solidFill>
                    <a:schemeClr val="bg1"/>
                  </a:solidFill>
                </a:rPr>
                <a:t>. Правильный ответ – вариант D.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8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73616" cy="480060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88640" y="24102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55395" y="1596632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dirty="0" smtClean="0"/>
          </a:p>
          <a:p>
            <a:pPr algn="ctr"/>
            <a:r>
              <a:rPr lang="ru-RU" dirty="0" smtClean="0"/>
              <a:t>Выбери верное окончание предложения.</a:t>
            </a:r>
          </a:p>
          <a:p>
            <a:pPr algn="ctr"/>
            <a:r>
              <a:rPr lang="en-US" dirty="0" smtClean="0"/>
              <a:t>It’s a fox. The fox …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 a hat.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4512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33359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29718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likes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03831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4" action="ppaction://hlinksldjump">
                  <a:snd r:embed="rId5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527426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like hens.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4648200" y="5867400"/>
              <a:ext cx="4267200" cy="914400"/>
              <a:chOff x="4648200" y="5867400"/>
              <a:chExt cx="4267200" cy="914400"/>
            </a:xfrm>
          </p:grpSpPr>
          <p:sp>
            <p:nvSpPr>
              <p:cNvPr id="68" name="AutoShape 7"/>
              <p:cNvSpPr>
                <a:spLocks noChangeArrowheads="1"/>
              </p:cNvSpPr>
              <p:nvPr/>
            </p:nvSpPr>
            <p:spPr bwMode="auto">
              <a:xfrm>
                <a:off x="46482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Text Box 17">
                <a:hlinkClick r:id="rId6" action="ppaction://hlinksldjump">
                  <a:snd r:embed="rId7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6096000"/>
                <a:ext cx="35794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D: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likes hens.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32304" y="1573965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dirty="0" smtClean="0"/>
          </a:p>
          <a:p>
            <a:pPr algn="ctr"/>
            <a:r>
              <a:rPr lang="ru-RU" dirty="0" smtClean="0"/>
              <a:t>Выбери </a:t>
            </a:r>
            <a:r>
              <a:rPr lang="ru-RU" dirty="0"/>
              <a:t>верное окончание предложения.</a:t>
            </a:r>
          </a:p>
          <a:p>
            <a:pPr algn="ctr"/>
            <a:r>
              <a:rPr lang="ru-RU" dirty="0" err="1"/>
              <a:t>It’s</a:t>
            </a:r>
            <a:r>
              <a:rPr lang="ru-RU" dirty="0"/>
              <a:t> a </a:t>
            </a:r>
            <a:r>
              <a:rPr lang="ru-RU" dirty="0" err="1"/>
              <a:t>fox</a:t>
            </a:r>
            <a:r>
              <a:rPr lang="ru-RU" dirty="0"/>
              <a:t>. </a:t>
            </a:r>
            <a:r>
              <a:rPr lang="ru-RU" dirty="0" err="1"/>
              <a:t>The</a:t>
            </a:r>
            <a:r>
              <a:rPr lang="ru-RU" dirty="0"/>
              <a:t> </a:t>
            </a:r>
            <a:r>
              <a:rPr lang="ru-RU" dirty="0" err="1"/>
              <a:t>fox</a:t>
            </a:r>
            <a:r>
              <a:rPr lang="ru-RU" dirty="0"/>
              <a:t> …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260648" y="81904"/>
            <a:ext cx="609600" cy="609600"/>
          </a:xfrm>
          <a:prstGeom prst="rect">
            <a:avLst/>
          </a:prstGeom>
        </p:spPr>
      </p:pic>
      <p:grpSp>
        <p:nvGrpSpPr>
          <p:cNvPr id="85" name="Группа 84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9433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-59058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620166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dirty="0" smtClean="0"/>
          </a:p>
          <a:p>
            <a:pPr algn="ctr"/>
            <a:r>
              <a:rPr lang="ru-RU" dirty="0" smtClean="0"/>
              <a:t>Выбери верное окончание предложения.</a:t>
            </a:r>
          </a:p>
          <a:p>
            <a:pPr algn="ctr"/>
            <a:r>
              <a:rPr lang="en-US" dirty="0" smtClean="0"/>
              <a:t>It’s a fox. The fox …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 a hat.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4512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33359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likes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56455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-31213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19798" y="1620166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dirty="0" smtClean="0"/>
          </a:p>
          <a:p>
            <a:pPr algn="ctr"/>
            <a:r>
              <a:rPr lang="ru-RU" dirty="0" smtClean="0"/>
              <a:t>Выбери верное окончание предложения.</a:t>
            </a:r>
          </a:p>
          <a:p>
            <a:pPr algn="ctr"/>
            <a:r>
              <a:rPr lang="en-US" dirty="0" smtClean="0"/>
              <a:t>It’s a fox. The fox …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 a hat.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5274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33359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have got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65144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likes hens.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802792998"/>
              </p:ext>
            </p:extLst>
          </p:nvPr>
        </p:nvGraphicFramePr>
        <p:xfrm>
          <a:off x="2362200" y="-13101"/>
          <a:ext cx="4211416" cy="2640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130" name="Группа 129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131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2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3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4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5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6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7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8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9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0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1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42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3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4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5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6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7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8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9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0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1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2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3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4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5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6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57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8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9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0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1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2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5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6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7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71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2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3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88640" y="69626"/>
            <a:ext cx="609600" cy="609600"/>
          </a:xfrm>
          <a:prstGeom prst="rect">
            <a:avLst/>
          </a:prstGeom>
        </p:spPr>
      </p:pic>
      <p:sp>
        <p:nvSpPr>
          <p:cNvPr id="85" name="Прямоугольник 84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3263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3861048"/>
            <a:chOff x="0" y="0"/>
            <a:chExt cx="3672408" cy="3861048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3861048"/>
            </a:xfrm>
            <a:prstGeom prst="wedgeEllipseCallout">
              <a:avLst>
                <a:gd name="adj1" fmla="val 75227"/>
                <a:gd name="adj2" fmla="val 3623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39552" y="547318"/>
              <a:ext cx="252028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It’s a fox. The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fox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likes hens. –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Это лиса. Лиса любит куриц. Правильный ответ – вариант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>
                  <a:solidFill>
                    <a:schemeClr val="bg1"/>
                  </a:solidFill>
                </a:rPr>
                <a:t>D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479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24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337466" y="845378"/>
            <a:ext cx="3995936" cy="4680520"/>
            <a:chOff x="5148064" y="188640"/>
            <a:chExt cx="3995936" cy="525658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5256584"/>
            </a:xfrm>
            <a:prstGeom prst="wedgeEllipseCallout">
              <a:avLst>
                <a:gd name="adj1" fmla="val -52629"/>
                <a:gd name="adj2" fmla="val 25276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796136" y="609167"/>
              <a:ext cx="3078596" cy="4251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u="sng" dirty="0" err="1">
                  <a:solidFill>
                    <a:schemeClr val="bg1"/>
                  </a:solidFill>
                </a:rPr>
                <a:t>Has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Mike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a </a:t>
              </a:r>
              <a:r>
                <a:rPr lang="ru-RU" sz="2400" b="1" dirty="0" err="1">
                  <a:solidFill>
                    <a:schemeClr val="bg1"/>
                  </a:solidFill>
                </a:rPr>
                <a:t>grey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rabbit</a:t>
              </a:r>
              <a:r>
                <a:rPr lang="ru-RU" sz="2400" b="1" dirty="0">
                  <a:solidFill>
                    <a:schemeClr val="bg1"/>
                  </a:solidFill>
                </a:rPr>
                <a:t>? – Есть ли у Майка серый кролик? Значение глагола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(3 лицо ед. ч.- </a:t>
              </a:r>
              <a:r>
                <a:rPr lang="ru-RU" sz="2400" b="1" dirty="0" err="1">
                  <a:solidFill>
                    <a:schemeClr val="bg1"/>
                  </a:solidFill>
                </a:rPr>
                <a:t>has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) – иметь, обладать, у кого-то  что-то есть. Правильный ответ – вариант D.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79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9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148064" y="188640"/>
            <a:ext cx="3995936" cy="3236884"/>
            <a:chOff x="5148064" y="188640"/>
            <a:chExt cx="3995936" cy="323688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3236884"/>
            </a:xfrm>
            <a:prstGeom prst="wedgeEllipseCallout">
              <a:avLst>
                <a:gd name="adj1" fmla="val -40873"/>
                <a:gd name="adj2" fmla="val 6127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885892" y="735958"/>
              <a:ext cx="252028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It’s</a:t>
              </a:r>
              <a:r>
                <a:rPr lang="ru-RU" sz="2400" b="1" dirty="0">
                  <a:solidFill>
                    <a:schemeClr val="bg1"/>
                  </a:solidFill>
                </a:rPr>
                <a:t> a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. </a:t>
              </a:r>
              <a:r>
                <a:rPr lang="ru-RU" sz="2400" b="1" dirty="0" err="1">
                  <a:solidFill>
                    <a:schemeClr val="bg1"/>
                  </a:solidFill>
                </a:rPr>
                <a:t>The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likes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hens</a:t>
              </a:r>
              <a:r>
                <a:rPr lang="ru-RU" sz="2400" b="1" dirty="0">
                  <a:solidFill>
                    <a:schemeClr val="bg1"/>
                  </a:solidFill>
                </a:rPr>
                <a:t>. – Это лиса. Лиса любит куриц. Правильный ответ – вариант D.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-244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807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9"/>
            <a:ext cx="3995936" cy="3377604"/>
            <a:chOff x="0" y="10019"/>
            <a:chExt cx="3995936" cy="3377604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9"/>
              <a:ext cx="3995936" cy="3377604"/>
            </a:xfrm>
            <a:prstGeom prst="wedgeEllipseCallout">
              <a:avLst>
                <a:gd name="adj1" fmla="val 84205"/>
                <a:gd name="adj2" fmla="val 5234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737828" y="557337"/>
              <a:ext cx="252028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It’s</a:t>
              </a:r>
              <a:r>
                <a:rPr lang="ru-RU" sz="2400" b="1" dirty="0">
                  <a:solidFill>
                    <a:schemeClr val="bg1"/>
                  </a:solidFill>
                </a:rPr>
                <a:t> a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. </a:t>
              </a:r>
              <a:r>
                <a:rPr lang="ru-RU" sz="2400" b="1" dirty="0" err="1">
                  <a:solidFill>
                    <a:schemeClr val="bg1"/>
                  </a:solidFill>
                </a:rPr>
                <a:t>The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likes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hens</a:t>
              </a:r>
              <a:r>
                <a:rPr lang="ru-RU" sz="2400" b="1" dirty="0">
                  <a:solidFill>
                    <a:schemeClr val="bg1"/>
                  </a:solidFill>
                </a:rPr>
                <a:t>. – Это лиса. Лиса любит куриц. Правильный ответ – вариант D.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-304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644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2780928"/>
            <a:ext cx="4582134" cy="3096344"/>
            <a:chOff x="30445" y="2780928"/>
            <a:chExt cx="4582134" cy="3096344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3096344"/>
            </a:xfrm>
            <a:prstGeom prst="wedgeEllipseCallout">
              <a:avLst>
                <a:gd name="adj1" fmla="val 90303"/>
                <a:gd name="adj2" fmla="val -5289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1061372" y="2996952"/>
              <a:ext cx="2520280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err="1">
                  <a:solidFill>
                    <a:schemeClr val="bg1"/>
                  </a:solidFill>
                </a:rPr>
                <a:t>It’s</a:t>
              </a:r>
              <a:r>
                <a:rPr lang="ru-RU" sz="2400" b="1" dirty="0">
                  <a:solidFill>
                    <a:schemeClr val="bg1"/>
                  </a:solidFill>
                </a:rPr>
                <a:t> a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. </a:t>
              </a:r>
              <a:r>
                <a:rPr lang="ru-RU" sz="2400" b="1" dirty="0" err="1">
                  <a:solidFill>
                    <a:schemeClr val="bg1"/>
                  </a:solidFill>
                </a:rPr>
                <a:t>The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likes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hens</a:t>
              </a:r>
              <a:r>
                <a:rPr lang="ru-RU" sz="2400" b="1" dirty="0">
                  <a:solidFill>
                    <a:schemeClr val="bg1"/>
                  </a:solidFill>
                </a:rPr>
                <a:t>. – Это лиса. Лиса любит куриц. Правильный ответ – вариант D.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1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73616" cy="4748502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88640" y="38081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299869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О ком можно сказать </a:t>
            </a:r>
            <a:r>
              <a:rPr lang="en-US" dirty="0" smtClean="0"/>
              <a:t>“lazy”?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rabbit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fox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frog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cat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70557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28600" y="4800600"/>
              <a:ext cx="4267200" cy="914400"/>
              <a:chOff x="228600" y="4800600"/>
              <a:chExt cx="4267200" cy="914400"/>
            </a:xfrm>
          </p:grpSpPr>
          <p:sp>
            <p:nvSpPr>
              <p:cNvPr id="65" name="AutoShape 4"/>
              <p:cNvSpPr>
                <a:spLocks noChangeArrowheads="1"/>
              </p:cNvSpPr>
              <p:nvPr/>
            </p:nvSpPr>
            <p:spPr bwMode="auto">
              <a:xfrm>
                <a:off x="2286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9" name="Text Box 14">
                <a:hlinkClick r:id="rId4" action="ppaction://hlinksldjump">
                  <a:snd r:embed="rId5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400" y="5029200"/>
                <a:ext cx="3657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  A: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a rabbit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4648200" y="5867400"/>
              <a:ext cx="4267200" cy="914400"/>
              <a:chOff x="4648200" y="5867400"/>
              <a:chExt cx="4267200" cy="914400"/>
            </a:xfrm>
          </p:grpSpPr>
          <p:sp>
            <p:nvSpPr>
              <p:cNvPr id="68" name="AutoShape 7"/>
              <p:cNvSpPr>
                <a:spLocks noChangeArrowheads="1"/>
              </p:cNvSpPr>
              <p:nvPr/>
            </p:nvSpPr>
            <p:spPr bwMode="auto">
              <a:xfrm>
                <a:off x="46482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" name="Text Box 17">
                <a:hlinkClick r:id="rId6" action="ppaction://hlinksldjump">
                  <a:snd r:embed="rId7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6096000"/>
                <a:ext cx="357944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D: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a cat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8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0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323403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О ком можно сказать “</a:t>
            </a:r>
            <a:r>
              <a:rPr lang="ru-RU" dirty="0" err="1"/>
              <a:t>lazy</a:t>
            </a:r>
            <a:r>
              <a:rPr lang="ru-RU" dirty="0"/>
              <a:t>”?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1044624" y="24102"/>
            <a:ext cx="609600" cy="609600"/>
          </a:xfrm>
          <a:prstGeom prst="rect">
            <a:avLst/>
          </a:prstGeom>
        </p:spPr>
      </p:pic>
      <p:grpSp>
        <p:nvGrpSpPr>
          <p:cNvPr id="131" name="Группа 130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132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3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4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5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6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37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38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39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0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1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2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43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4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5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6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47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48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49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0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1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2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53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4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5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6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7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58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59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0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1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62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3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4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5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6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7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8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69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0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1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72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3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4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5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6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6669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-13921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29107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О ком можно сказать </a:t>
            </a:r>
            <a:r>
              <a:rPr lang="en-US" dirty="0" smtClean="0"/>
              <a:t>“lazy”?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rabbit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3750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fox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651448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frog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7944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cat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5512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55395" y="1299869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О ком можно сказать </a:t>
            </a:r>
            <a:r>
              <a:rPr lang="en-US" dirty="0" smtClean="0"/>
              <a:t>“lazy”?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rabbit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2226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fox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frog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a cat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627438584"/>
              </p:ext>
            </p:extLst>
          </p:nvPr>
        </p:nvGraphicFramePr>
        <p:xfrm>
          <a:off x="2102024" y="0"/>
          <a:ext cx="4436956" cy="2612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332656" y="104780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1163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95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0" y="0"/>
            <a:ext cx="3672408" cy="3861048"/>
            <a:chOff x="0" y="0"/>
            <a:chExt cx="3672408" cy="3861048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0"/>
              <a:ext cx="3672408" cy="3861048"/>
            </a:xfrm>
            <a:prstGeom prst="wedgeEllipseCallout">
              <a:avLst>
                <a:gd name="adj1" fmla="val 74190"/>
                <a:gd name="adj2" fmla="val 3771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39552" y="547318"/>
              <a:ext cx="252028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>
                  <a:solidFill>
                    <a:schemeClr val="bg1"/>
                  </a:solidFill>
                </a:rPr>
                <a:t>A rabbit –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кролик,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a fox –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лиса,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a frog – 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лягушка, 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a </a:t>
              </a:r>
              <a:r>
                <a:rPr lang="en-US" sz="2400" b="1" u="sng" dirty="0" smtClean="0">
                  <a:solidFill>
                    <a:schemeClr val="bg1"/>
                  </a:solidFill>
                </a:rPr>
                <a:t>lazy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cat – </a:t>
              </a:r>
              <a:r>
                <a:rPr lang="ru-RU" sz="2400" b="1" u="sng" dirty="0" smtClean="0">
                  <a:solidFill>
                    <a:schemeClr val="bg1"/>
                  </a:solidFill>
                </a:rPr>
                <a:t>ленивый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кот. Правильный ответ – вариант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>
                  <a:solidFill>
                    <a:schemeClr val="bg1"/>
                  </a:solidFill>
                </a:rPr>
                <a:t>D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73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148064" y="188640"/>
            <a:ext cx="3995936" cy="3744416"/>
            <a:chOff x="5148064" y="188640"/>
            <a:chExt cx="3995936" cy="3744416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148064" y="188640"/>
              <a:ext cx="3995936" cy="3744416"/>
            </a:xfrm>
            <a:prstGeom prst="wedgeEllipseCallout">
              <a:avLst>
                <a:gd name="adj1" fmla="val -42780"/>
                <a:gd name="adj2" fmla="val 501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885892" y="537354"/>
              <a:ext cx="252028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A </a:t>
              </a:r>
              <a:r>
                <a:rPr lang="ru-RU" sz="2400" b="1" dirty="0" err="1">
                  <a:solidFill>
                    <a:schemeClr val="bg1"/>
                  </a:solidFill>
                </a:rPr>
                <a:t>rabbit</a:t>
              </a:r>
              <a:r>
                <a:rPr lang="ru-RU" sz="2400" b="1" dirty="0">
                  <a:solidFill>
                    <a:schemeClr val="bg1"/>
                  </a:solidFill>
                </a:rPr>
                <a:t> – кролик, a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 – лиса, a </a:t>
              </a:r>
              <a:r>
                <a:rPr lang="ru-RU" sz="2400" b="1" dirty="0" err="1">
                  <a:solidFill>
                    <a:schemeClr val="bg1"/>
                  </a:solidFill>
                </a:rPr>
                <a:t>frog</a:t>
              </a:r>
              <a:r>
                <a:rPr lang="ru-RU" sz="2400" b="1" dirty="0">
                  <a:solidFill>
                    <a:schemeClr val="bg1"/>
                  </a:solidFill>
                </a:rPr>
                <a:t> – лягушка, a 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lazy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cat</a:t>
              </a:r>
              <a:r>
                <a:rPr lang="ru-RU" sz="2400" b="1" dirty="0">
                  <a:solidFill>
                    <a:schemeClr val="bg1"/>
                  </a:solidFill>
                </a:rPr>
                <a:t> – </a:t>
              </a:r>
              <a:r>
                <a:rPr lang="ru-RU" sz="2400" b="1" u="sng" dirty="0">
                  <a:solidFill>
                    <a:schemeClr val="bg1"/>
                  </a:solidFill>
                </a:rPr>
                <a:t>ленивый</a:t>
              </a:r>
              <a:r>
                <a:rPr lang="ru-RU" sz="2400" b="1" dirty="0">
                  <a:solidFill>
                    <a:schemeClr val="bg1"/>
                  </a:solidFill>
                </a:rPr>
                <a:t> кот. Правильный ответ – вариант D.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3072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745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10018"/>
            <a:ext cx="3995936" cy="3851029"/>
            <a:chOff x="0" y="10018"/>
            <a:chExt cx="3995936" cy="3851029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3851029"/>
            </a:xfrm>
            <a:prstGeom prst="wedgeEllipseCallout">
              <a:avLst>
                <a:gd name="adj1" fmla="val 82775"/>
                <a:gd name="adj2" fmla="val 3859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737828" y="557337"/>
              <a:ext cx="2520280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A </a:t>
              </a:r>
              <a:r>
                <a:rPr lang="ru-RU" sz="2400" b="1" dirty="0" err="1">
                  <a:solidFill>
                    <a:schemeClr val="bg1"/>
                  </a:solidFill>
                </a:rPr>
                <a:t>rabbit</a:t>
              </a:r>
              <a:r>
                <a:rPr lang="ru-RU" sz="2400" b="1" dirty="0">
                  <a:solidFill>
                    <a:schemeClr val="bg1"/>
                  </a:solidFill>
                </a:rPr>
                <a:t> – кролик, a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 – лиса, a </a:t>
              </a:r>
              <a:r>
                <a:rPr lang="ru-RU" sz="2400" b="1" dirty="0" err="1">
                  <a:solidFill>
                    <a:schemeClr val="bg1"/>
                  </a:solidFill>
                </a:rPr>
                <a:t>frog</a:t>
              </a:r>
              <a:r>
                <a:rPr lang="ru-RU" sz="2400" b="1" dirty="0">
                  <a:solidFill>
                    <a:schemeClr val="bg1"/>
                  </a:solidFill>
                </a:rPr>
                <a:t> – лягушка, a 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lazy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cat</a:t>
              </a:r>
              <a:r>
                <a:rPr lang="ru-RU" sz="2400" b="1" dirty="0">
                  <a:solidFill>
                    <a:schemeClr val="bg1"/>
                  </a:solidFill>
                </a:rPr>
                <a:t> – </a:t>
              </a:r>
              <a:r>
                <a:rPr lang="ru-RU" sz="2400" b="1" u="sng" dirty="0">
                  <a:solidFill>
                    <a:schemeClr val="bg1"/>
                  </a:solidFill>
                </a:rPr>
                <a:t>ленивый</a:t>
              </a:r>
              <a:r>
                <a:rPr lang="ru-RU" sz="2400" b="1" dirty="0">
                  <a:solidFill>
                    <a:schemeClr val="bg1"/>
                  </a:solidFill>
                </a:rPr>
                <a:t> кот. Правильный ответ – вариант D.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88640" y="-873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49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3"/>
            <a:ext cx="9143999" cy="6955929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251520" y="116632"/>
            <a:ext cx="4824536" cy="3737369"/>
            <a:chOff x="-360040" y="10019"/>
            <a:chExt cx="4355976" cy="3335302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-360040" y="10019"/>
              <a:ext cx="4355976" cy="3335302"/>
            </a:xfrm>
            <a:prstGeom prst="wedgeEllipseCallout">
              <a:avLst>
                <a:gd name="adj1" fmla="val 59797"/>
                <a:gd name="adj2" fmla="val 3824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125072" y="395587"/>
              <a:ext cx="3600400" cy="27191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u="sng" dirty="0" err="1">
                  <a:solidFill>
                    <a:schemeClr val="bg1"/>
                  </a:solidFill>
                </a:rPr>
                <a:t>Has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Mike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a </a:t>
              </a:r>
              <a:r>
                <a:rPr lang="ru-RU" sz="2400" b="1" dirty="0" err="1">
                  <a:solidFill>
                    <a:schemeClr val="bg1"/>
                  </a:solidFill>
                </a:rPr>
                <a:t>grey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rabbit</a:t>
              </a:r>
              <a:r>
                <a:rPr lang="ru-RU" sz="2400" b="1" dirty="0">
                  <a:solidFill>
                    <a:schemeClr val="bg1"/>
                  </a:solidFill>
                </a:rPr>
                <a:t>? – Есть ли у Майка серый кролик? Значение глагола </a:t>
              </a:r>
              <a:r>
                <a:rPr lang="ru-RU" sz="2400" b="1" dirty="0" err="1">
                  <a:solidFill>
                    <a:schemeClr val="bg1"/>
                  </a:solidFill>
                </a:rPr>
                <a:t>have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 (3 лицо ед. ч.- </a:t>
              </a:r>
              <a:r>
                <a:rPr lang="ru-RU" sz="2400" b="1" dirty="0" err="1">
                  <a:solidFill>
                    <a:schemeClr val="bg1"/>
                  </a:solidFill>
                </a:rPr>
                <a:t>has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got</a:t>
              </a:r>
              <a:r>
                <a:rPr lang="ru-RU" sz="2400" b="1" dirty="0">
                  <a:solidFill>
                    <a:schemeClr val="bg1"/>
                  </a:solidFill>
                </a:rPr>
                <a:t>) – иметь, обладать, у кого-то  что-то есть. Правильный ответ – вариант D.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1593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2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5" y="2780928"/>
            <a:ext cx="4582134" cy="2664296"/>
            <a:chOff x="30445" y="2780928"/>
            <a:chExt cx="4582134" cy="266429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2664296"/>
            </a:xfrm>
            <a:prstGeom prst="wedgeEllipseCallout">
              <a:avLst>
                <a:gd name="adj1" fmla="val 98202"/>
                <a:gd name="adj2" fmla="val -5658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561678" y="3143580"/>
              <a:ext cx="36004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A </a:t>
              </a:r>
              <a:r>
                <a:rPr lang="ru-RU" sz="2400" b="1" dirty="0" err="1">
                  <a:solidFill>
                    <a:schemeClr val="bg1"/>
                  </a:solidFill>
                </a:rPr>
                <a:t>rabbit</a:t>
              </a:r>
              <a:r>
                <a:rPr lang="ru-RU" sz="2400" b="1" dirty="0">
                  <a:solidFill>
                    <a:schemeClr val="bg1"/>
                  </a:solidFill>
                </a:rPr>
                <a:t> – кролик, a </a:t>
              </a:r>
              <a:r>
                <a:rPr lang="ru-RU" sz="2400" b="1" dirty="0" err="1">
                  <a:solidFill>
                    <a:schemeClr val="bg1"/>
                  </a:solidFill>
                </a:rPr>
                <a:t>fox</a:t>
              </a:r>
              <a:r>
                <a:rPr lang="ru-RU" sz="2400" b="1" dirty="0">
                  <a:solidFill>
                    <a:schemeClr val="bg1"/>
                  </a:solidFill>
                </a:rPr>
                <a:t> – лиса, a </a:t>
              </a:r>
              <a:r>
                <a:rPr lang="ru-RU" sz="2400" b="1" dirty="0" err="1">
                  <a:solidFill>
                    <a:schemeClr val="bg1"/>
                  </a:solidFill>
                </a:rPr>
                <a:t>frog</a:t>
              </a:r>
              <a:r>
                <a:rPr lang="ru-RU" sz="2400" b="1" dirty="0">
                  <a:solidFill>
                    <a:schemeClr val="bg1"/>
                  </a:solidFill>
                </a:rPr>
                <a:t> – лягушка, a </a:t>
              </a:r>
              <a:r>
                <a:rPr lang="ru-RU" sz="2400" b="1" u="sng" dirty="0" err="1">
                  <a:solidFill>
                    <a:schemeClr val="bg1"/>
                  </a:solidFill>
                </a:rPr>
                <a:t>lazy</a:t>
              </a:r>
              <a:r>
                <a:rPr lang="ru-RU" sz="2400" b="1" dirty="0">
                  <a:solidFill>
                    <a:schemeClr val="bg1"/>
                  </a:solidFill>
                </a:rPr>
                <a:t> </a:t>
              </a:r>
              <a:r>
                <a:rPr lang="ru-RU" sz="2400" b="1" dirty="0" err="1">
                  <a:solidFill>
                    <a:schemeClr val="bg1"/>
                  </a:solidFill>
                </a:rPr>
                <a:t>cat</a:t>
              </a:r>
              <a:r>
                <a:rPr lang="ru-RU" sz="2400" b="1" dirty="0">
                  <a:solidFill>
                    <a:schemeClr val="bg1"/>
                  </a:solidFill>
                </a:rPr>
                <a:t> – </a:t>
              </a:r>
              <a:r>
                <a:rPr lang="ru-RU" sz="2400" b="1" u="sng" dirty="0">
                  <a:solidFill>
                    <a:schemeClr val="bg1"/>
                  </a:solidFill>
                </a:rPr>
                <a:t>ленивый</a:t>
              </a:r>
              <a:r>
                <a:rPr lang="ru-RU" sz="2400" b="1" dirty="0">
                  <a:solidFill>
                    <a:schemeClr val="bg1"/>
                  </a:solidFill>
                </a:rPr>
                <a:t> кот. Правильный ответ – вариант D. </a:t>
              </a: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332656" y="65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52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54"/>
            <a:ext cx="6565899" cy="506642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116632" y="-15354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2100" y="102664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читается не по правилам?</a:t>
            </a:r>
            <a:endParaRPr lang="en-US" dirty="0" smtClean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2226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why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2999" y="6096000"/>
              <a:ext cx="334069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62410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0x5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88640" y="24102"/>
            <a:ext cx="609600" cy="609600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0" y="3733800"/>
            <a:ext cx="9144000" cy="3128963"/>
            <a:chOff x="0" y="3733800"/>
            <a:chExt cx="9144000" cy="3128963"/>
          </a:xfrm>
        </p:grpSpPr>
        <p:sp>
          <p:nvSpPr>
            <p:cNvPr id="55" name="Rectangle 3"/>
            <p:cNvSpPr>
              <a:spLocks noChangeArrowheads="1"/>
            </p:cNvSpPr>
            <p:nvPr/>
          </p:nvSpPr>
          <p:spPr bwMode="auto">
            <a:xfrm>
              <a:off x="0" y="3733800"/>
              <a:ext cx="9144000" cy="3128963"/>
            </a:xfrm>
            <a:prstGeom prst="rect">
              <a:avLst/>
            </a:prstGeom>
            <a:gradFill rotWithShape="0">
              <a:gsLst>
                <a:gs pos="0">
                  <a:srgbClr val="808080"/>
                </a:gs>
                <a:gs pos="100000">
                  <a:srgbClr val="292929"/>
                </a:gs>
              </a:gsLst>
              <a:path path="shape">
                <a:fillToRect l="50000" t="50000" r="50000" b="50000"/>
              </a:path>
            </a:gra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 flipH="1">
              <a:off x="889952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Line 13"/>
            <p:cNvSpPr>
              <a:spLocks noChangeShapeType="1"/>
            </p:cNvSpPr>
            <p:nvPr/>
          </p:nvSpPr>
          <p:spPr bwMode="auto">
            <a:xfrm flipH="1">
              <a:off x="89027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" name="Line 8"/>
            <p:cNvSpPr>
              <a:spLocks noChangeShapeType="1"/>
            </p:cNvSpPr>
            <p:nvPr/>
          </p:nvSpPr>
          <p:spPr bwMode="auto">
            <a:xfrm flipH="1">
              <a:off x="285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Line 9"/>
            <p:cNvSpPr>
              <a:spLocks noChangeShapeType="1"/>
            </p:cNvSpPr>
            <p:nvPr/>
          </p:nvSpPr>
          <p:spPr bwMode="auto">
            <a:xfrm flipH="1">
              <a:off x="38100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2" name="Line 10"/>
            <p:cNvSpPr>
              <a:spLocks noChangeShapeType="1"/>
            </p:cNvSpPr>
            <p:nvPr/>
          </p:nvSpPr>
          <p:spPr bwMode="auto">
            <a:xfrm flipH="1">
              <a:off x="4467225" y="63246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3" name="Line 11"/>
            <p:cNvSpPr>
              <a:spLocks noChangeShapeType="1"/>
            </p:cNvSpPr>
            <p:nvPr/>
          </p:nvSpPr>
          <p:spPr bwMode="auto">
            <a:xfrm flipH="1">
              <a:off x="4448175" y="5257800"/>
              <a:ext cx="228600" cy="0"/>
            </a:xfrm>
            <a:prstGeom prst="lin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28600" y="5867400"/>
              <a:ext cx="4267200" cy="914400"/>
              <a:chOff x="228600" y="5867400"/>
              <a:chExt cx="4267200" cy="914400"/>
            </a:xfrm>
          </p:grpSpPr>
          <p:sp>
            <p:nvSpPr>
              <p:cNvPr id="67" name="AutoShape 6"/>
              <p:cNvSpPr>
                <a:spLocks noChangeArrowheads="1"/>
              </p:cNvSpPr>
              <p:nvPr/>
            </p:nvSpPr>
            <p:spPr bwMode="auto">
              <a:xfrm>
                <a:off x="228600" y="58674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0" name="Text Box 15">
                <a:hlinkClick r:id="rId5" action="ppaction://hlinksldjump">
                  <a:snd r:embed="rId6" name="fals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533399" y="6096000"/>
                <a:ext cx="3375025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   C: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why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grpSp>
          <p:nvGrpSpPr>
            <p:cNvPr id="2" name="Группа 1"/>
            <p:cNvGrpSpPr/>
            <p:nvPr/>
          </p:nvGrpSpPr>
          <p:grpSpPr>
            <a:xfrm>
              <a:off x="4648200" y="4800600"/>
              <a:ext cx="4267200" cy="914400"/>
              <a:chOff x="4648200" y="4800600"/>
              <a:chExt cx="4267200" cy="914400"/>
            </a:xfrm>
          </p:grpSpPr>
          <p:sp>
            <p:nvSpPr>
              <p:cNvPr id="66" name="AutoShape 5"/>
              <p:cNvSpPr>
                <a:spLocks noChangeArrowheads="1"/>
              </p:cNvSpPr>
              <p:nvPr/>
            </p:nvSpPr>
            <p:spPr bwMode="auto">
              <a:xfrm>
                <a:off x="4648200" y="4800600"/>
                <a:ext cx="4267200" cy="914400"/>
              </a:xfrm>
              <a:prstGeom prst="flowChartPreparation">
                <a:avLst/>
              </a:prstGeom>
              <a:solidFill>
                <a:schemeClr val="tx1"/>
              </a:solidFill>
              <a:ln w="57150">
                <a:solidFill>
                  <a:srgbClr val="3399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" name="Text Box 16">
                <a:hlinkClick r:id="rId7" action="ppaction://hlinksldjump">
                  <a:snd r:embed="rId8" name="true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4953000" y="5029200"/>
                <a:ext cx="2895600" cy="36933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b="1" dirty="0">
                    <a:solidFill>
                      <a:srgbClr val="FFCC00"/>
                    </a:solidFill>
                    <a:latin typeface="Arial" charset="0"/>
                  </a:rPr>
                  <a:t>   B:            </a:t>
                </a:r>
                <a:r>
                  <a:rPr lang="en-US" b="1" dirty="0" smtClean="0">
                    <a:solidFill>
                      <a:srgbClr val="FFCC00"/>
                    </a:solidFill>
                    <a:latin typeface="Arial" charset="0"/>
                  </a:rPr>
                  <a:t>live</a:t>
                </a:r>
                <a:endParaRPr lang="en-US" dirty="0">
                  <a:solidFill>
                    <a:srgbClr val="FFCC00"/>
                  </a:solidFill>
                </a:endParaRPr>
              </a:p>
            </p:txBody>
          </p:sp>
        </p:grpSp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/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1600200" y="3962400"/>
              <a:ext cx="1295400" cy="685800"/>
              <a:chOff x="1600200" y="3962400"/>
              <a:chExt cx="1295400" cy="685800"/>
            </a:xfrm>
          </p:grpSpPr>
          <p:sp>
            <p:nvSpPr>
              <p:cNvPr id="75" name="Oval 20"/>
              <p:cNvSpPr>
                <a:spLocks noChangeArrowheads="1"/>
              </p:cNvSpPr>
              <p:nvPr/>
            </p:nvSpPr>
            <p:spPr bwMode="auto">
              <a:xfrm>
                <a:off x="16002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77" name="Picture 68">
                <a:hlinkClick r:id="rId9" action="ppaction://hlinksldjump"/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V="1">
                <a:off x="1949450" y="3994150"/>
                <a:ext cx="514350" cy="6064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Группа 3"/>
            <p:cNvGrpSpPr/>
            <p:nvPr/>
          </p:nvGrpSpPr>
          <p:grpSpPr>
            <a:xfrm>
              <a:off x="3048000" y="3962400"/>
              <a:ext cx="1295400" cy="685800"/>
              <a:chOff x="3048000" y="3962400"/>
              <a:chExt cx="1295400" cy="685800"/>
            </a:xfrm>
          </p:grpSpPr>
          <p:sp>
            <p:nvSpPr>
              <p:cNvPr id="74" name="Oval 19">
                <a:hlinkClick r:id="rId11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3048000" y="3962400"/>
                <a:ext cx="1295400" cy="685800"/>
              </a:xfrm>
              <a:prstGeom prst="ellipse">
                <a:avLst/>
              </a:prstGeom>
              <a:noFill/>
              <a:ln w="57150">
                <a:solidFill>
                  <a:srgbClr val="3399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8" name="AutoShape 69"/>
              <p:cNvSpPr>
                <a:spLocks noChangeArrowheads="1"/>
              </p:cNvSpPr>
              <p:nvPr/>
            </p:nvSpPr>
            <p:spPr bwMode="auto">
              <a:xfrm rot="5400000">
                <a:off x="32226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9" name="Oval 70"/>
              <p:cNvSpPr>
                <a:spLocks noChangeArrowheads="1"/>
              </p:cNvSpPr>
              <p:nvPr/>
            </p:nvSpPr>
            <p:spPr bwMode="auto">
              <a:xfrm>
                <a:off x="32988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0" name="AutoShape 71"/>
              <p:cNvSpPr>
                <a:spLocks noChangeArrowheads="1"/>
              </p:cNvSpPr>
              <p:nvPr/>
            </p:nvSpPr>
            <p:spPr bwMode="auto">
              <a:xfrm rot="5400000">
                <a:off x="3527425" y="43053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1" name="Oval 72"/>
              <p:cNvSpPr>
                <a:spLocks noChangeArrowheads="1"/>
              </p:cNvSpPr>
              <p:nvPr/>
            </p:nvSpPr>
            <p:spPr bwMode="auto">
              <a:xfrm>
                <a:off x="3603625" y="41529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" name="AutoShape 73"/>
              <p:cNvSpPr>
                <a:spLocks noChangeArrowheads="1"/>
              </p:cNvSpPr>
              <p:nvPr/>
            </p:nvSpPr>
            <p:spPr bwMode="auto">
              <a:xfrm rot="5400000">
                <a:off x="3832225" y="4229100"/>
                <a:ext cx="304800" cy="304800"/>
              </a:xfrm>
              <a:prstGeom prst="flowChartDisplay">
                <a:avLst/>
              </a:prstGeom>
              <a:noFill/>
              <a:ln w="38100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" name="Oval 74"/>
              <p:cNvSpPr>
                <a:spLocks noChangeArrowheads="1"/>
              </p:cNvSpPr>
              <p:nvPr/>
            </p:nvSpPr>
            <p:spPr bwMode="auto">
              <a:xfrm>
                <a:off x="3908425" y="4076700"/>
                <a:ext cx="152400" cy="152400"/>
              </a:xfrm>
              <a:prstGeom prst="ellipse">
                <a:avLst/>
              </a:prstGeom>
              <a:noFill/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55395" y="102664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/>
              <a:t>Какое слово читается не по правилам?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30043" y="1145543"/>
            <a:ext cx="5931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chemeClr val="bg1"/>
              </a:solidFill>
            </a:endParaRPr>
          </a:p>
          <a:p>
            <a:pPr algn="ctr"/>
            <a:r>
              <a:rPr lang="ru-RU" dirty="0">
                <a:solidFill>
                  <a:schemeClr val="bg1"/>
                </a:solidFill>
              </a:rPr>
              <a:t>Уважаемый компьютер, уберите 2 неверных варианта.</a:t>
            </a:r>
          </a:p>
        </p:txBody>
      </p:sp>
      <p:grpSp>
        <p:nvGrpSpPr>
          <p:cNvPr id="85" name="Группа 84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6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7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0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1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2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6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7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1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6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7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1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2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6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6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0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8286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8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  <p:bldP spid="54" grpId="0" animBg="1"/>
      <p:bldP spid="84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116632" y="31419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42100" y="987649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читается не по правилам?</a:t>
            </a:r>
            <a:endParaRPr lang="en-US" dirty="0" smtClean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32988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why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7" action="ppaction://hlinksldjump">
                <a:snd r:embed="rId8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5" action="ppaction://hlinksldjump">
                <a:snd r:embed="rId6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43542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5" name="Oval 20"/>
          <p:cNvSpPr>
            <a:spLocks noChangeArrowheads="1"/>
          </p:cNvSpPr>
          <p:nvPr/>
        </p:nvSpPr>
        <p:spPr bwMode="auto">
          <a:xfrm>
            <a:off x="16002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>
              <a:hlinkClick r:id="rId9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pic>
        <p:nvPicPr>
          <p:cNvPr id="77" name="Picture 6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949450" y="3994150"/>
            <a:ext cx="514350" cy="606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4" name="TextBox 83"/>
          <p:cNvSpPr txBox="1"/>
          <p:nvPr/>
        </p:nvSpPr>
        <p:spPr>
          <a:xfrm>
            <a:off x="128155" y="1351183"/>
            <a:ext cx="2475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Кому будем звонить?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5" name="TextBox 84">
            <a:hlinkClick r:id="rId12" action="ppaction://hlinksldjump"/>
          </p:cNvPr>
          <p:cNvSpPr txBox="1"/>
          <p:nvPr/>
        </p:nvSpPr>
        <p:spPr>
          <a:xfrm>
            <a:off x="3603625" y="515879"/>
            <a:ext cx="1165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Тим</a:t>
            </a:r>
          </a:p>
        </p:txBody>
      </p:sp>
      <p:sp>
        <p:nvSpPr>
          <p:cNvPr id="86" name="TextBox 85">
            <a:hlinkClick r:id="rId13" action="ppaction://hlinksldjump"/>
          </p:cNvPr>
          <p:cNvSpPr txBox="1"/>
          <p:nvPr/>
        </p:nvSpPr>
        <p:spPr>
          <a:xfrm>
            <a:off x="3603625" y="923117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</a:t>
            </a:r>
          </a:p>
        </p:txBody>
      </p:sp>
      <p:sp>
        <p:nvSpPr>
          <p:cNvPr id="87" name="TextBox 86">
            <a:hlinkClick r:id="rId14" action="ppaction://hlinksldjump"/>
          </p:cNvPr>
          <p:cNvSpPr txBox="1"/>
          <p:nvPr/>
        </p:nvSpPr>
        <p:spPr>
          <a:xfrm>
            <a:off x="3603625" y="1267536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Томас</a:t>
            </a:r>
          </a:p>
        </p:txBody>
      </p:sp>
      <p:sp>
        <p:nvSpPr>
          <p:cNvPr id="88" name="TextBox 87">
            <a:hlinkClick r:id="rId15" action="ppaction://hlinksldjump"/>
          </p:cNvPr>
          <p:cNvSpPr txBox="1"/>
          <p:nvPr/>
        </p:nvSpPr>
        <p:spPr>
          <a:xfrm>
            <a:off x="3603625" y="1660601"/>
            <a:ext cx="1237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Трики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grpSp>
        <p:nvGrpSpPr>
          <p:cNvPr id="89" name="Группа 88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90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5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6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101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2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3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4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5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11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6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7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8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9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20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5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30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1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2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4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39655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  <p:bldP spid="84" grpId="0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1026640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Какое слово читается не по правилам?</a:t>
            </a:r>
            <a:endParaRPr lang="en-US" dirty="0" smtClean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Группа 9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is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6096000"/>
              <a:ext cx="329882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why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2895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live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4" action="ppaction://hlinksldjump">
                <a:snd r:embed="rId5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435424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like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sp>
        <p:nvSpPr>
          <p:cNvPr id="74" name="Oval 19"/>
          <p:cNvSpPr>
            <a:spLocks noChangeArrowheads="1"/>
          </p:cNvSpPr>
          <p:nvPr/>
        </p:nvSpPr>
        <p:spPr bwMode="auto">
          <a:xfrm>
            <a:off x="3048000" y="3962400"/>
            <a:ext cx="1295400" cy="685800"/>
          </a:xfrm>
          <a:prstGeom prst="ellips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8" name="AutoShape 69"/>
          <p:cNvSpPr>
            <a:spLocks noChangeArrowheads="1"/>
          </p:cNvSpPr>
          <p:nvPr/>
        </p:nvSpPr>
        <p:spPr bwMode="auto">
          <a:xfrm rot="5400000">
            <a:off x="32226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9" name="Oval 70"/>
          <p:cNvSpPr>
            <a:spLocks noChangeArrowheads="1"/>
          </p:cNvSpPr>
          <p:nvPr/>
        </p:nvSpPr>
        <p:spPr bwMode="auto">
          <a:xfrm>
            <a:off x="32988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" name="AutoShape 71"/>
          <p:cNvSpPr>
            <a:spLocks noChangeArrowheads="1"/>
          </p:cNvSpPr>
          <p:nvPr/>
        </p:nvSpPr>
        <p:spPr bwMode="auto">
          <a:xfrm rot="5400000">
            <a:off x="3527425" y="43053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" name="Oval 72"/>
          <p:cNvSpPr>
            <a:spLocks noChangeArrowheads="1"/>
          </p:cNvSpPr>
          <p:nvPr/>
        </p:nvSpPr>
        <p:spPr bwMode="auto">
          <a:xfrm>
            <a:off x="3603625" y="41529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2" name="AutoShape 73"/>
          <p:cNvSpPr>
            <a:spLocks noChangeArrowheads="1"/>
          </p:cNvSpPr>
          <p:nvPr/>
        </p:nvSpPr>
        <p:spPr bwMode="auto">
          <a:xfrm rot="5400000">
            <a:off x="3832225" y="4229100"/>
            <a:ext cx="304800" cy="304800"/>
          </a:xfrm>
          <a:prstGeom prst="flowChartDisplay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3" name="Oval 74"/>
          <p:cNvSpPr>
            <a:spLocks noChangeArrowheads="1"/>
          </p:cNvSpPr>
          <p:nvPr/>
        </p:nvSpPr>
        <p:spPr bwMode="auto">
          <a:xfrm>
            <a:off x="3908425" y="4076700"/>
            <a:ext cx="152400" cy="152400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337214747"/>
              </p:ext>
            </p:extLst>
          </p:nvPr>
        </p:nvGraphicFramePr>
        <p:xfrm>
          <a:off x="2206624" y="0"/>
          <a:ext cx="4366991" cy="2652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8" name="zal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332656" y="24102"/>
            <a:ext cx="609600" cy="609600"/>
          </a:xfrm>
          <a:prstGeom prst="rect">
            <a:avLst/>
          </a:prstGeom>
        </p:spPr>
      </p:pic>
      <p:sp>
        <p:nvSpPr>
          <p:cNvPr id="130" name="Прямоугольник 129"/>
          <p:cNvSpPr/>
          <p:nvPr/>
        </p:nvSpPr>
        <p:spPr>
          <a:xfrm>
            <a:off x="69858" y="1445203"/>
            <a:ext cx="20532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Я прошу зал помочь нашему </a:t>
            </a:r>
            <a:r>
              <a:rPr lang="ru-RU" sz="1600" dirty="0" smtClean="0">
                <a:solidFill>
                  <a:schemeClr val="bg1"/>
                </a:solidFill>
              </a:rPr>
              <a:t>игроку.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8187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07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  <p:bldGraphic spid="3" grpId="0">
        <p:bldAsOne/>
      </p:bldGraphic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21408" y="44624"/>
            <a:ext cx="3672408" cy="3960440"/>
            <a:chOff x="0" y="-95352"/>
            <a:chExt cx="3672408" cy="3845388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0" y="-95352"/>
              <a:ext cx="3672408" cy="3845388"/>
            </a:xfrm>
            <a:prstGeom prst="wedgeEllipseCallout">
              <a:avLst>
                <a:gd name="adj1" fmla="val 75484"/>
                <a:gd name="adj2" fmla="val 3698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416912" y="248659"/>
              <a:ext cx="3255496" cy="295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Буква </a:t>
              </a:r>
              <a:r>
                <a:rPr lang="ru-RU" sz="2400" b="1" dirty="0" err="1">
                  <a:solidFill>
                    <a:schemeClr val="bg1"/>
                  </a:solidFill>
                </a:rPr>
                <a:t>Ii</a:t>
              </a:r>
              <a:r>
                <a:rPr lang="ru-RU" sz="2400" b="1" dirty="0">
                  <a:solidFill>
                    <a:schemeClr val="bg1"/>
                  </a:solidFill>
                </a:rPr>
                <a:t>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 в открытом ударном слоге читается как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]. </a:t>
              </a:r>
              <a:r>
                <a:rPr lang="ru-RU" sz="2400" b="1" u="sng" dirty="0">
                  <a:solidFill>
                    <a:schemeClr val="bg1"/>
                  </a:solidFill>
                </a:rPr>
                <a:t>Исключения</a:t>
              </a:r>
              <a:r>
                <a:rPr lang="ru-RU" sz="2400" b="1" dirty="0">
                  <a:solidFill>
                    <a:schemeClr val="bg1"/>
                  </a:solidFill>
                </a:rPr>
                <a:t>: </a:t>
              </a:r>
              <a:r>
                <a:rPr lang="ru-RU" sz="2400" b="1" dirty="0" err="1">
                  <a:solidFill>
                    <a:schemeClr val="bg1"/>
                  </a:solidFill>
                </a:rPr>
                <a:t>live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liv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]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(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«жить»), </a:t>
              </a:r>
              <a:r>
                <a:rPr lang="ru-RU" sz="2400" b="1" dirty="0" err="1">
                  <a:solidFill>
                    <a:schemeClr val="bg1"/>
                  </a:solidFill>
                </a:rPr>
                <a:t>give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giv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](«давать»). Правильный ответ – вариант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2400" b="1" dirty="0">
                  <a:solidFill>
                    <a:schemeClr val="bg1"/>
                  </a:solidFill>
                </a:rPr>
                <a:t>B</a:t>
              </a:r>
              <a:r>
                <a:rPr lang="en-US" sz="2400" b="1" dirty="0" smtClean="0">
                  <a:solidFill>
                    <a:schemeClr val="bg1"/>
                  </a:solidFill>
                </a:rPr>
                <a:t>.</a:t>
              </a:r>
              <a:r>
                <a:rPr lang="ru-RU" sz="2400" b="1" dirty="0" smtClean="0">
                  <a:solidFill>
                    <a:schemeClr val="bg1"/>
                  </a:solidFill>
                </a:rPr>
                <a:t> 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941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6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52"/>
            <a:ext cx="9144000" cy="6864952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5829598" y="1536156"/>
            <a:ext cx="3635019" cy="4959920"/>
            <a:chOff x="5436096" y="108046"/>
            <a:chExt cx="3995936" cy="5616624"/>
          </a:xfrm>
        </p:grpSpPr>
        <p:sp>
          <p:nvSpPr>
            <p:cNvPr id="4" name="Овальная выноска 3"/>
            <p:cNvSpPr/>
            <p:nvPr/>
          </p:nvSpPr>
          <p:spPr>
            <a:xfrm>
              <a:off x="5436096" y="108046"/>
              <a:ext cx="3995936" cy="5616624"/>
            </a:xfrm>
            <a:prstGeom prst="wedgeEllipseCallout">
              <a:avLst>
                <a:gd name="adj1" fmla="val -64188"/>
                <a:gd name="adj2" fmla="val 886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hlinkClick r:id="rId5" action="ppaction://hlinksldjump"/>
            </p:cNvPr>
            <p:cNvSpPr txBox="1"/>
            <p:nvPr/>
          </p:nvSpPr>
          <p:spPr>
            <a:xfrm>
              <a:off x="5874257" y="1191460"/>
              <a:ext cx="3024336" cy="3868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Буква </a:t>
              </a:r>
              <a:r>
                <a:rPr lang="ru-RU" sz="2400" b="1" dirty="0" err="1">
                  <a:solidFill>
                    <a:schemeClr val="bg1"/>
                  </a:solidFill>
                </a:rPr>
                <a:t>Ii</a:t>
              </a:r>
              <a:r>
                <a:rPr lang="ru-RU" sz="2400" b="1" dirty="0">
                  <a:solidFill>
                    <a:schemeClr val="bg1"/>
                  </a:solidFill>
                </a:rPr>
                <a:t>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 в открытом ударном слоге читается как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]. </a:t>
              </a:r>
              <a:r>
                <a:rPr lang="ru-RU" sz="2400" b="1" u="sng" dirty="0">
                  <a:solidFill>
                    <a:schemeClr val="bg1"/>
                  </a:solidFill>
                </a:rPr>
                <a:t>Исключения</a:t>
              </a:r>
              <a:r>
                <a:rPr lang="ru-RU" sz="2400" b="1" dirty="0">
                  <a:solidFill>
                    <a:schemeClr val="bg1"/>
                  </a:solidFill>
                </a:rPr>
                <a:t>: </a:t>
              </a:r>
              <a:r>
                <a:rPr lang="ru-RU" sz="2400" b="1" dirty="0" err="1">
                  <a:solidFill>
                    <a:schemeClr val="bg1"/>
                  </a:solidFill>
                </a:rPr>
                <a:t>live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liv</a:t>
              </a:r>
              <a:r>
                <a:rPr lang="ru-RU" sz="2400" b="1" dirty="0">
                  <a:solidFill>
                    <a:schemeClr val="bg1"/>
                  </a:solidFill>
                </a:rPr>
                <a:t>] («жить»), </a:t>
              </a:r>
              <a:r>
                <a:rPr lang="ru-RU" sz="2400" b="1" dirty="0" err="1">
                  <a:solidFill>
                    <a:schemeClr val="bg1"/>
                  </a:solidFill>
                </a:rPr>
                <a:t>give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giv</a:t>
              </a:r>
              <a:r>
                <a:rPr lang="ru-RU" sz="2400" b="1" dirty="0">
                  <a:solidFill>
                    <a:schemeClr val="bg1"/>
                  </a:solidFill>
                </a:rPr>
                <a:t>](«давать»). Правильный ответ – вариант B. </a:t>
              </a:r>
            </a:p>
          </p:txBody>
        </p:sp>
      </p:grpSp>
      <p:pic>
        <p:nvPicPr>
          <p:cNvPr id="5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6849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21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Рисунок 5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341"/>
            <a:ext cx="9143999" cy="6955928"/>
          </a:xfrm>
          <a:prstGeom prst="rect">
            <a:avLst/>
          </a:prstGeom>
        </p:spPr>
      </p:pic>
      <p:grpSp>
        <p:nvGrpSpPr>
          <p:cNvPr id="89" name="Группа 88"/>
          <p:cNvGrpSpPr/>
          <p:nvPr/>
        </p:nvGrpSpPr>
        <p:grpSpPr>
          <a:xfrm>
            <a:off x="0" y="257235"/>
            <a:ext cx="3995936" cy="3819838"/>
            <a:chOff x="0" y="10018"/>
            <a:chExt cx="3995936" cy="5003157"/>
          </a:xfrm>
        </p:grpSpPr>
        <p:sp>
          <p:nvSpPr>
            <p:cNvPr id="85" name="Овальная выноска 84"/>
            <p:cNvSpPr/>
            <p:nvPr/>
          </p:nvSpPr>
          <p:spPr>
            <a:xfrm>
              <a:off x="0" y="10018"/>
              <a:ext cx="3995936" cy="5003157"/>
            </a:xfrm>
            <a:prstGeom prst="wedgeEllipseCallout">
              <a:avLst>
                <a:gd name="adj1" fmla="val 83229"/>
                <a:gd name="adj2" fmla="val 39724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8" name="TextBox 87">
              <a:hlinkClick r:id="rId5" action="ppaction://hlinksldjump"/>
            </p:cNvPr>
            <p:cNvSpPr txBox="1"/>
            <p:nvPr/>
          </p:nvSpPr>
          <p:spPr>
            <a:xfrm>
              <a:off x="467544" y="580377"/>
              <a:ext cx="3240360" cy="39908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Буква </a:t>
              </a:r>
              <a:r>
                <a:rPr lang="ru-RU" sz="2400" b="1" dirty="0" err="1">
                  <a:solidFill>
                    <a:schemeClr val="bg1"/>
                  </a:solidFill>
                </a:rPr>
                <a:t>Ii</a:t>
              </a:r>
              <a:r>
                <a:rPr lang="ru-RU" sz="2400" b="1" dirty="0">
                  <a:solidFill>
                    <a:schemeClr val="bg1"/>
                  </a:solidFill>
                </a:rPr>
                <a:t>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 в открытом ударном слоге читается как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]. Исключения: </a:t>
              </a:r>
              <a:r>
                <a:rPr lang="ru-RU" sz="2400" b="1" dirty="0" err="1">
                  <a:solidFill>
                    <a:schemeClr val="bg1"/>
                  </a:solidFill>
                </a:rPr>
                <a:t>live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liv</a:t>
              </a:r>
              <a:r>
                <a:rPr lang="ru-RU" sz="2400" b="1" dirty="0">
                  <a:solidFill>
                    <a:schemeClr val="bg1"/>
                  </a:solidFill>
                </a:rPr>
                <a:t>] («жить»), </a:t>
              </a:r>
              <a:r>
                <a:rPr lang="ru-RU" sz="2400" b="1" dirty="0" err="1">
                  <a:solidFill>
                    <a:schemeClr val="bg1"/>
                  </a:solidFill>
                </a:rPr>
                <a:t>give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giv</a:t>
              </a:r>
              <a:r>
                <a:rPr lang="ru-RU" sz="2400" b="1" dirty="0">
                  <a:solidFill>
                    <a:schemeClr val="bg1"/>
                  </a:solidFill>
                </a:rPr>
                <a:t>](«давать»). Правильный ответ – вариант B. </a:t>
              </a:r>
            </a:p>
          </p:txBody>
        </p:sp>
      </p:grpSp>
      <p:pic>
        <p:nvPicPr>
          <p:cNvPr id="2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260648" y="-475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2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7756"/>
            <a:ext cx="9187996" cy="6875756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0444" y="2348880"/>
            <a:ext cx="4901596" cy="3059632"/>
            <a:chOff x="30445" y="2780928"/>
            <a:chExt cx="4582134" cy="2664296"/>
          </a:xfrm>
        </p:grpSpPr>
        <p:sp>
          <p:nvSpPr>
            <p:cNvPr id="3" name="Овальная выноска 2"/>
            <p:cNvSpPr/>
            <p:nvPr/>
          </p:nvSpPr>
          <p:spPr>
            <a:xfrm>
              <a:off x="30445" y="2780928"/>
              <a:ext cx="4582134" cy="2664296"/>
            </a:xfrm>
            <a:prstGeom prst="wedgeEllipseCallout">
              <a:avLst>
                <a:gd name="adj1" fmla="val 86010"/>
                <a:gd name="adj2" fmla="val -4128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hlinkClick r:id="rId5" action="ppaction://hlinksldjump"/>
            </p:cNvPr>
            <p:cNvSpPr txBox="1"/>
            <p:nvPr/>
          </p:nvSpPr>
          <p:spPr>
            <a:xfrm>
              <a:off x="611560" y="3031743"/>
              <a:ext cx="3994300" cy="20100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>
                  <a:solidFill>
                    <a:schemeClr val="bg1"/>
                  </a:solidFill>
                </a:rPr>
                <a:t>Буква </a:t>
              </a:r>
              <a:r>
                <a:rPr lang="ru-RU" sz="2400" b="1" dirty="0" err="1">
                  <a:solidFill>
                    <a:schemeClr val="bg1"/>
                  </a:solidFill>
                </a:rPr>
                <a:t>Ii</a:t>
              </a:r>
              <a:r>
                <a:rPr lang="ru-RU" sz="2400" b="1" dirty="0">
                  <a:solidFill>
                    <a:schemeClr val="bg1"/>
                  </a:solidFill>
                </a:rPr>
                <a:t>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 в открытом ударном слоге читается как [</a:t>
              </a:r>
              <a:r>
                <a:rPr lang="ru-RU" sz="2400" b="1" dirty="0" err="1">
                  <a:solidFill>
                    <a:schemeClr val="bg1"/>
                  </a:solidFill>
                </a:rPr>
                <a:t>ai</a:t>
              </a:r>
              <a:r>
                <a:rPr lang="ru-RU" sz="2400" b="1" dirty="0">
                  <a:solidFill>
                    <a:schemeClr val="bg1"/>
                  </a:solidFill>
                </a:rPr>
                <a:t>]. Исключения: </a:t>
              </a:r>
              <a:r>
                <a:rPr lang="ru-RU" sz="2400" b="1" dirty="0" err="1">
                  <a:solidFill>
                    <a:schemeClr val="bg1"/>
                  </a:solidFill>
                </a:rPr>
                <a:t>live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liv</a:t>
              </a:r>
              <a:r>
                <a:rPr lang="ru-RU" sz="2400" b="1" dirty="0">
                  <a:solidFill>
                    <a:schemeClr val="bg1"/>
                  </a:solidFill>
                </a:rPr>
                <a:t>] («жить»), </a:t>
              </a:r>
              <a:r>
                <a:rPr lang="ru-RU" sz="2400" b="1" dirty="0" err="1">
                  <a:solidFill>
                    <a:schemeClr val="bg1"/>
                  </a:solidFill>
                </a:rPr>
                <a:t>give</a:t>
              </a:r>
              <a:r>
                <a:rPr lang="ru-RU" sz="2400" b="1" dirty="0">
                  <a:solidFill>
                    <a:schemeClr val="bg1"/>
                  </a:solidFill>
                </a:rPr>
                <a:t> – [</a:t>
              </a:r>
              <a:r>
                <a:rPr lang="ru-RU" sz="2400" b="1" dirty="0" err="1">
                  <a:solidFill>
                    <a:schemeClr val="bg1"/>
                  </a:solidFill>
                </a:rPr>
                <a:t>giv</a:t>
              </a:r>
              <a:r>
                <a:rPr lang="ru-RU" sz="2400" b="1" dirty="0">
                  <a:solidFill>
                    <a:schemeClr val="bg1"/>
                  </a:solidFill>
                </a:rPr>
                <a:t>](«давать»). Правильный ответ – вариант B. </a:t>
              </a:r>
              <a:endParaRPr lang="ru-RU" sz="2400" b="1" dirty="0" smtClean="0">
                <a:solidFill>
                  <a:schemeClr val="bg1"/>
                </a:solidFill>
              </a:endParaRPr>
            </a:p>
          </p:txBody>
        </p:sp>
      </p:grpSp>
      <p:pic>
        <p:nvPicPr>
          <p:cNvPr id="6" name="ringon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116632" y="448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4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4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1564"/>
            <a:ext cx="7180720" cy="5533470"/>
          </a:xfrm>
          <a:prstGeom prst="rect">
            <a:avLst/>
          </a:prstGeom>
        </p:spPr>
      </p:pic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3733800"/>
            <a:ext cx="9144000" cy="3128963"/>
          </a:xfrm>
          <a:prstGeom prst="rect">
            <a:avLst/>
          </a:prstGeom>
          <a:gradFill rotWithShape="0">
            <a:gsLst>
              <a:gs pos="0">
                <a:srgbClr val="808080"/>
              </a:gs>
              <a:gs pos="100000">
                <a:srgbClr val="292929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4" name="1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260648" y="0"/>
            <a:ext cx="609600" cy="6096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573616" y="24102"/>
            <a:ext cx="2514600" cy="4724400"/>
          </a:xfrm>
          <a:prstGeom prst="rect">
            <a:avLst/>
          </a:prstGeom>
          <a:gradFill rotWithShape="0">
            <a:gsLst>
              <a:gs pos="0">
                <a:srgbClr val="0066CC"/>
              </a:gs>
              <a:gs pos="100000">
                <a:srgbClr val="000066"/>
              </a:gs>
            </a:gsLst>
            <a:path path="shape">
              <a:fillToRect l="50000" t="50000" r="50000" b="50000"/>
            </a:path>
          </a:gra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Rectangle 49"/>
          <p:cNvSpPr>
            <a:spLocks noChangeArrowheads="1"/>
          </p:cNvSpPr>
          <p:nvPr/>
        </p:nvSpPr>
        <p:spPr bwMode="auto">
          <a:xfrm>
            <a:off x="6624416" y="721454"/>
            <a:ext cx="2413000" cy="322263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4" name="AutoShape 81"/>
          <p:cNvSpPr>
            <a:spLocks noChangeArrowheads="1"/>
          </p:cNvSpPr>
          <p:nvPr/>
        </p:nvSpPr>
        <p:spPr bwMode="auto">
          <a:xfrm>
            <a:off x="69850" y="2652713"/>
            <a:ext cx="4699000" cy="1028700"/>
          </a:xfrm>
          <a:prstGeom prst="flowChartPreparation">
            <a:avLst/>
          </a:prstGeom>
          <a:solidFill>
            <a:srgbClr val="00FF00"/>
          </a:solidFill>
          <a:ln w="57150">
            <a:solidFill>
              <a:srgbClr val="3399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dirty="0" smtClean="0"/>
              <a:t>В каком слове нет буквы </a:t>
            </a:r>
            <a:r>
              <a:rPr lang="en-US" dirty="0" smtClean="0"/>
              <a:t>“e”?</a:t>
            </a:r>
            <a:r>
              <a:rPr lang="ru-RU" dirty="0" smtClean="0"/>
              <a:t> </a:t>
            </a:r>
            <a:endParaRPr lang="en-US" dirty="0"/>
          </a:p>
        </p:txBody>
      </p:sp>
      <p:sp>
        <p:nvSpPr>
          <p:cNvPr id="57" name="Line 12"/>
          <p:cNvSpPr>
            <a:spLocks noChangeShapeType="1"/>
          </p:cNvSpPr>
          <p:nvPr/>
        </p:nvSpPr>
        <p:spPr bwMode="auto">
          <a:xfrm flipH="1">
            <a:off x="889952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58" name="Line 13"/>
          <p:cNvSpPr>
            <a:spLocks noChangeShapeType="1"/>
          </p:cNvSpPr>
          <p:nvPr/>
        </p:nvSpPr>
        <p:spPr bwMode="auto">
          <a:xfrm flipH="1">
            <a:off x="89027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Line 8"/>
          <p:cNvSpPr>
            <a:spLocks noChangeShapeType="1"/>
          </p:cNvSpPr>
          <p:nvPr/>
        </p:nvSpPr>
        <p:spPr bwMode="auto">
          <a:xfrm flipH="1">
            <a:off x="285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" name="Line 9"/>
          <p:cNvSpPr>
            <a:spLocks noChangeShapeType="1"/>
          </p:cNvSpPr>
          <p:nvPr/>
        </p:nvSpPr>
        <p:spPr bwMode="auto">
          <a:xfrm flipH="1">
            <a:off x="38100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4467225" y="63246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4448175" y="5257800"/>
            <a:ext cx="228600" cy="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228600" y="4800600"/>
            <a:ext cx="4267200" cy="914400"/>
            <a:chOff x="228600" y="4800600"/>
            <a:chExt cx="4267200" cy="914400"/>
          </a:xfrm>
        </p:grpSpPr>
        <p:sp>
          <p:nvSpPr>
            <p:cNvPr id="65" name="AutoShape 4"/>
            <p:cNvSpPr>
              <a:spLocks noChangeArrowheads="1"/>
            </p:cNvSpPr>
            <p:nvPr/>
          </p:nvSpPr>
          <p:spPr bwMode="auto">
            <a:xfrm>
              <a:off x="2286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9" name="Text Box 14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400" y="5029200"/>
              <a:ext cx="36576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  A:       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liv_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28600" y="5867400"/>
            <a:ext cx="4267200" cy="914400"/>
            <a:chOff x="228600" y="5867400"/>
            <a:chExt cx="4267200" cy="914400"/>
          </a:xfrm>
        </p:grpSpPr>
        <p:sp>
          <p:nvSpPr>
            <p:cNvPr id="67" name="AutoShape 6"/>
            <p:cNvSpPr>
              <a:spLocks noChangeArrowheads="1"/>
            </p:cNvSpPr>
            <p:nvPr/>
          </p:nvSpPr>
          <p:spPr bwMode="auto">
            <a:xfrm>
              <a:off x="2286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0" name="Text Box 15">
              <a:hlinkClick r:id="rId8" action="ppaction://hlinksldjump">
                <a:snd r:embed="rId9" name="tru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33399" y="6096000"/>
              <a:ext cx="3298825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  C: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laz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648200" y="4800600"/>
            <a:ext cx="4267200" cy="914400"/>
            <a:chOff x="4648200" y="4800600"/>
            <a:chExt cx="4267200" cy="914400"/>
          </a:xfrm>
        </p:grpSpPr>
        <p:sp>
          <p:nvSpPr>
            <p:cNvPr id="66" name="AutoShape 5"/>
            <p:cNvSpPr>
              <a:spLocks noChangeArrowheads="1"/>
            </p:cNvSpPr>
            <p:nvPr/>
          </p:nvSpPr>
          <p:spPr bwMode="auto">
            <a:xfrm>
              <a:off x="4648200" y="48006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" name="Text Box 16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50292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B: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hav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648200" y="5867400"/>
            <a:ext cx="4267200" cy="914400"/>
            <a:chOff x="4648200" y="5867400"/>
            <a:chExt cx="4267200" cy="914400"/>
          </a:xfrm>
        </p:grpSpPr>
        <p:sp>
          <p:nvSpPr>
            <p:cNvPr id="68" name="AutoShape 7"/>
            <p:cNvSpPr>
              <a:spLocks noChangeArrowheads="1"/>
            </p:cNvSpPr>
            <p:nvPr/>
          </p:nvSpPr>
          <p:spPr bwMode="auto">
            <a:xfrm>
              <a:off x="4648200" y="5867400"/>
              <a:ext cx="4267200" cy="914400"/>
            </a:xfrm>
            <a:prstGeom prst="flowChartPreparation">
              <a:avLst/>
            </a:prstGeom>
            <a:solidFill>
              <a:schemeClr val="tx1"/>
            </a:solidFill>
            <a:ln w="57150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" name="Text Box 17">
              <a:hlinkClick r:id="rId6" action="ppaction://hlinksldjump">
                <a:snd r:embed="rId7" name="false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4953000" y="6096000"/>
              <a:ext cx="3507432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rgbClr val="FFCC00"/>
                  </a:solidFill>
                  <a:latin typeface="Arial" charset="0"/>
                </a:rPr>
                <a:t>    D:            </a:t>
              </a:r>
              <a:r>
                <a:rPr lang="en-US" b="1" dirty="0" err="1" smtClean="0">
                  <a:solidFill>
                    <a:srgbClr val="FFCC00"/>
                  </a:solidFill>
                  <a:latin typeface="Arial" charset="0"/>
                </a:rPr>
                <a:t>crocodil</a:t>
              </a:r>
              <a:r>
                <a:rPr lang="en-US" b="1" dirty="0" smtClean="0">
                  <a:solidFill>
                    <a:srgbClr val="FFCC00"/>
                  </a:solidFill>
                  <a:latin typeface="Arial" charset="0"/>
                </a:rPr>
                <a:t>_</a:t>
              </a:r>
              <a:endParaRPr lang="en-US" dirty="0">
                <a:solidFill>
                  <a:srgbClr val="FFCC00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52400" y="3962400"/>
            <a:ext cx="1295400" cy="685800"/>
            <a:chOff x="152400" y="3962400"/>
            <a:chExt cx="1295400" cy="685800"/>
          </a:xfrm>
        </p:grpSpPr>
        <p:sp>
          <p:nvSpPr>
            <p:cNvPr id="73" name="Oval 18"/>
            <p:cNvSpPr>
              <a:spLocks noChangeArrowheads="1"/>
            </p:cNvSpPr>
            <p:nvPr/>
          </p:nvSpPr>
          <p:spPr bwMode="auto">
            <a:xfrm>
              <a:off x="1524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6" name="Text Box 21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36550" y="4102100"/>
              <a:ext cx="1066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dirty="0">
                  <a:solidFill>
                    <a:schemeClr val="bg1"/>
                  </a:solidFill>
                  <a:latin typeface="Arial" charset="0"/>
                </a:rPr>
                <a:t>50:50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600200" y="3962400"/>
            <a:ext cx="1295400" cy="685800"/>
            <a:chOff x="1600200" y="3962400"/>
            <a:chExt cx="1295400" cy="685800"/>
          </a:xfrm>
        </p:grpSpPr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16002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77" name="Picture 68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1949450" y="3994150"/>
              <a:ext cx="514350" cy="606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3048000" y="3962400"/>
            <a:ext cx="1295400" cy="685800"/>
            <a:chOff x="3048000" y="3962400"/>
            <a:chExt cx="1295400" cy="685800"/>
          </a:xfrm>
        </p:grpSpPr>
        <p:sp>
          <p:nvSpPr>
            <p:cNvPr id="74" name="Oval 19">
              <a:hlinkClick r:id="rId1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48000" y="3962400"/>
              <a:ext cx="1295400" cy="685800"/>
            </a:xfrm>
            <a:prstGeom prst="ellipse">
              <a:avLst/>
            </a:prstGeom>
            <a:noFill/>
            <a:ln w="571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8" name="AutoShape 69"/>
            <p:cNvSpPr>
              <a:spLocks noChangeArrowheads="1"/>
            </p:cNvSpPr>
            <p:nvPr/>
          </p:nvSpPr>
          <p:spPr bwMode="auto">
            <a:xfrm rot="5400000">
              <a:off x="32226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9" name="Oval 70"/>
            <p:cNvSpPr>
              <a:spLocks noChangeArrowheads="1"/>
            </p:cNvSpPr>
            <p:nvPr/>
          </p:nvSpPr>
          <p:spPr bwMode="auto">
            <a:xfrm>
              <a:off x="32988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" name="AutoShape 71"/>
            <p:cNvSpPr>
              <a:spLocks noChangeArrowheads="1"/>
            </p:cNvSpPr>
            <p:nvPr/>
          </p:nvSpPr>
          <p:spPr bwMode="auto">
            <a:xfrm rot="5400000">
              <a:off x="3527425" y="43053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" name="Oval 72"/>
            <p:cNvSpPr>
              <a:spLocks noChangeArrowheads="1"/>
            </p:cNvSpPr>
            <p:nvPr/>
          </p:nvSpPr>
          <p:spPr bwMode="auto">
            <a:xfrm>
              <a:off x="3603625" y="41529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" name="AutoShape 73"/>
            <p:cNvSpPr>
              <a:spLocks noChangeArrowheads="1"/>
            </p:cNvSpPr>
            <p:nvPr/>
          </p:nvSpPr>
          <p:spPr bwMode="auto">
            <a:xfrm rot="5400000">
              <a:off x="3832225" y="4229100"/>
              <a:ext cx="304800" cy="304800"/>
            </a:xfrm>
            <a:prstGeom prst="flowChartDisplay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fol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3" name="Oval 74"/>
            <p:cNvSpPr>
              <a:spLocks noChangeArrowheads="1"/>
            </p:cNvSpPr>
            <p:nvPr/>
          </p:nvSpPr>
          <p:spPr bwMode="auto">
            <a:xfrm>
              <a:off x="3908425" y="4076700"/>
              <a:ext cx="152400" cy="1524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6655395" y="81904"/>
            <a:ext cx="2438400" cy="4615282"/>
            <a:chOff x="3581400" y="1111250"/>
            <a:chExt cx="2438400" cy="4740275"/>
          </a:xfrm>
        </p:grpSpPr>
        <p:sp>
          <p:nvSpPr>
            <p:cNvPr id="85" name="Text Box 3"/>
            <p:cNvSpPr txBox="1">
              <a:spLocks noChangeArrowheads="1"/>
            </p:cNvSpPr>
            <p:nvPr/>
          </p:nvSpPr>
          <p:spPr bwMode="auto">
            <a:xfrm>
              <a:off x="3581400" y="1111250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15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6" name="Text Box 4"/>
            <p:cNvSpPr txBox="1">
              <a:spLocks noChangeArrowheads="1"/>
            </p:cNvSpPr>
            <p:nvPr/>
          </p:nvSpPr>
          <p:spPr bwMode="auto">
            <a:xfrm>
              <a:off x="3581400" y="1431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7" name="Text Box 5"/>
            <p:cNvSpPr txBox="1">
              <a:spLocks noChangeArrowheads="1"/>
            </p:cNvSpPr>
            <p:nvPr/>
          </p:nvSpPr>
          <p:spPr bwMode="auto">
            <a:xfrm>
              <a:off x="3581400" y="1736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8" name="Text Box 6"/>
            <p:cNvSpPr txBox="1">
              <a:spLocks noChangeArrowheads="1"/>
            </p:cNvSpPr>
            <p:nvPr/>
          </p:nvSpPr>
          <p:spPr bwMode="auto">
            <a:xfrm>
              <a:off x="3581400" y="2041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89" name="Text Box 7"/>
            <p:cNvSpPr txBox="1">
              <a:spLocks noChangeArrowheads="1"/>
            </p:cNvSpPr>
            <p:nvPr/>
          </p:nvSpPr>
          <p:spPr bwMode="auto">
            <a:xfrm>
              <a:off x="3581400" y="2346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CC00"/>
                  </a:solidFill>
                  <a:latin typeface="Arial" charset="0"/>
                </a:rPr>
                <a:t>11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90" name="Text Box 8"/>
            <p:cNvSpPr txBox="1">
              <a:spLocks noChangeArrowheads="1"/>
            </p:cNvSpPr>
            <p:nvPr/>
          </p:nvSpPr>
          <p:spPr bwMode="auto">
            <a:xfrm>
              <a:off x="3581400" y="2651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chemeClr val="bg1"/>
                  </a:solidFill>
                  <a:latin typeface="Arial" charset="0"/>
                </a:rPr>
                <a:t>10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1" name="Text Box 9"/>
            <p:cNvSpPr txBox="1">
              <a:spLocks noChangeArrowheads="1"/>
            </p:cNvSpPr>
            <p:nvPr/>
          </p:nvSpPr>
          <p:spPr bwMode="auto">
            <a:xfrm>
              <a:off x="3581400" y="2955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9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2" name="Text Box 10"/>
            <p:cNvSpPr txBox="1">
              <a:spLocks noChangeArrowheads="1"/>
            </p:cNvSpPr>
            <p:nvPr/>
          </p:nvSpPr>
          <p:spPr bwMode="auto">
            <a:xfrm>
              <a:off x="3581400" y="3260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8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3" name="Text Box 11"/>
            <p:cNvSpPr txBox="1">
              <a:spLocks noChangeArrowheads="1"/>
            </p:cNvSpPr>
            <p:nvPr/>
          </p:nvSpPr>
          <p:spPr bwMode="auto">
            <a:xfrm>
              <a:off x="3581400" y="3565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7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4" name="Text Box 12"/>
            <p:cNvSpPr txBox="1">
              <a:spLocks noChangeArrowheads="1"/>
            </p:cNvSpPr>
            <p:nvPr/>
          </p:nvSpPr>
          <p:spPr bwMode="auto">
            <a:xfrm>
              <a:off x="3581400" y="3870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6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5" name="Text Box 13"/>
            <p:cNvSpPr txBox="1">
              <a:spLocks noChangeArrowheads="1"/>
            </p:cNvSpPr>
            <p:nvPr/>
          </p:nvSpPr>
          <p:spPr bwMode="auto">
            <a:xfrm>
              <a:off x="3581400" y="41751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chemeClr val="bg1"/>
                  </a:solidFill>
                  <a:latin typeface="Arial" charset="0"/>
                </a:rPr>
                <a:t>5</a:t>
              </a:r>
            </a:p>
          </p:txBody>
        </p:sp>
        <p:sp>
          <p:nvSpPr>
            <p:cNvPr id="96" name="Text Box 14"/>
            <p:cNvSpPr txBox="1">
              <a:spLocks noChangeArrowheads="1"/>
            </p:cNvSpPr>
            <p:nvPr/>
          </p:nvSpPr>
          <p:spPr bwMode="auto">
            <a:xfrm>
              <a:off x="3581400" y="44799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4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7" name="Text Box 15"/>
            <p:cNvSpPr txBox="1">
              <a:spLocks noChangeArrowheads="1"/>
            </p:cNvSpPr>
            <p:nvPr/>
          </p:nvSpPr>
          <p:spPr bwMode="auto">
            <a:xfrm>
              <a:off x="3581400" y="47847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3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8" name="Text Box 16"/>
            <p:cNvSpPr txBox="1">
              <a:spLocks noChangeArrowheads="1"/>
            </p:cNvSpPr>
            <p:nvPr/>
          </p:nvSpPr>
          <p:spPr bwMode="auto">
            <a:xfrm>
              <a:off x="3581400" y="50895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2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99" name="Text Box 17"/>
            <p:cNvSpPr txBox="1">
              <a:spLocks noChangeArrowheads="1"/>
            </p:cNvSpPr>
            <p:nvPr/>
          </p:nvSpPr>
          <p:spPr bwMode="auto">
            <a:xfrm>
              <a:off x="3581400" y="5394325"/>
              <a:ext cx="6858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>
                  <a:solidFill>
                    <a:srgbClr val="FFCC00"/>
                  </a:solidFill>
                  <a:latin typeface="Arial" charset="0"/>
                </a:rPr>
                <a:t>1</a:t>
              </a:r>
              <a:endParaRPr lang="en-US">
                <a:solidFill>
                  <a:srgbClr val="FFCC00"/>
                </a:solidFill>
              </a:endParaRPr>
            </a:p>
          </p:txBody>
        </p:sp>
        <p:sp>
          <p:nvSpPr>
            <p:cNvPr id="100" name="Text Box 18"/>
            <p:cNvSpPr txBox="1">
              <a:spLocks noChangeArrowheads="1"/>
            </p:cNvSpPr>
            <p:nvPr/>
          </p:nvSpPr>
          <p:spPr bwMode="auto">
            <a:xfrm>
              <a:off x="4419600" y="1127125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3,000,000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4419600" y="1447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1,500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2" name="Text Box 20"/>
            <p:cNvSpPr txBox="1">
              <a:spLocks noChangeArrowheads="1"/>
            </p:cNvSpPr>
            <p:nvPr/>
          </p:nvSpPr>
          <p:spPr bwMode="auto">
            <a:xfrm>
              <a:off x="4419600" y="1752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800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3" name="Text Box 21"/>
            <p:cNvSpPr txBox="1">
              <a:spLocks noChangeArrowheads="1"/>
            </p:cNvSpPr>
            <p:nvPr/>
          </p:nvSpPr>
          <p:spPr bwMode="auto">
            <a:xfrm>
              <a:off x="4419600" y="2057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400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4" name="Text Box 22"/>
            <p:cNvSpPr txBox="1">
              <a:spLocks noChangeArrowheads="1"/>
            </p:cNvSpPr>
            <p:nvPr/>
          </p:nvSpPr>
          <p:spPr bwMode="auto">
            <a:xfrm>
              <a:off x="4419600" y="2362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200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5" name="Text Box 23"/>
            <p:cNvSpPr txBox="1">
              <a:spLocks noChangeArrowheads="1"/>
            </p:cNvSpPr>
            <p:nvPr/>
          </p:nvSpPr>
          <p:spPr bwMode="auto">
            <a:xfrm>
              <a:off x="4419600" y="2667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100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,000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06" name="Text Box 24"/>
            <p:cNvSpPr txBox="1">
              <a:spLocks noChangeArrowheads="1"/>
            </p:cNvSpPr>
            <p:nvPr/>
          </p:nvSpPr>
          <p:spPr bwMode="auto">
            <a:xfrm>
              <a:off x="4419600" y="29718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50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7" name="Text Box 25"/>
            <p:cNvSpPr txBox="1">
              <a:spLocks noChangeArrowheads="1"/>
            </p:cNvSpPr>
            <p:nvPr/>
          </p:nvSpPr>
          <p:spPr bwMode="auto">
            <a:xfrm>
              <a:off x="4419600" y="3276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25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8" name="Text Box 26"/>
            <p:cNvSpPr txBox="1">
              <a:spLocks noChangeArrowheads="1"/>
            </p:cNvSpPr>
            <p:nvPr/>
          </p:nvSpPr>
          <p:spPr bwMode="auto">
            <a:xfrm>
              <a:off x="4419600" y="35814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09" name="Text Box 27"/>
            <p:cNvSpPr txBox="1">
              <a:spLocks noChangeArrowheads="1"/>
            </p:cNvSpPr>
            <p:nvPr/>
          </p:nvSpPr>
          <p:spPr bwMode="auto">
            <a:xfrm>
              <a:off x="4419600" y="3886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10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,000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4419600" y="41910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chemeClr val="bg1"/>
                  </a:solidFill>
                  <a:latin typeface="Arial" charset="0"/>
                </a:rPr>
                <a:t>    5,</a:t>
              </a:r>
              <a:r>
                <a:rPr lang="en-US" dirty="0" smtClean="0">
                  <a:solidFill>
                    <a:schemeClr val="bg1"/>
                  </a:solidFill>
                  <a:latin typeface="Arial" charset="0"/>
                </a:rPr>
                <a:t>000</a:t>
              </a:r>
              <a:endParaRPr lang="en-US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11" name="Text Box 29"/>
            <p:cNvSpPr txBox="1">
              <a:spLocks noChangeArrowheads="1"/>
            </p:cNvSpPr>
            <p:nvPr/>
          </p:nvSpPr>
          <p:spPr bwMode="auto">
            <a:xfrm>
              <a:off x="4419600" y="4495800"/>
              <a:ext cx="1413029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3,0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2" name="Text Box 30"/>
            <p:cNvSpPr txBox="1">
              <a:spLocks noChangeArrowheads="1"/>
            </p:cNvSpPr>
            <p:nvPr/>
          </p:nvSpPr>
          <p:spPr bwMode="auto">
            <a:xfrm>
              <a:off x="4419600" y="48006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2,0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3" name="Text Box 31"/>
            <p:cNvSpPr txBox="1">
              <a:spLocks noChangeArrowheads="1"/>
            </p:cNvSpPr>
            <p:nvPr/>
          </p:nvSpPr>
          <p:spPr bwMode="auto">
            <a:xfrm>
              <a:off x="4419600" y="5105400"/>
              <a:ext cx="13335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1,0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4" name="Text Box 32"/>
            <p:cNvSpPr txBox="1">
              <a:spLocks noChangeArrowheads="1"/>
            </p:cNvSpPr>
            <p:nvPr/>
          </p:nvSpPr>
          <p:spPr bwMode="auto">
            <a:xfrm>
              <a:off x="4419600" y="5410200"/>
              <a:ext cx="1600200" cy="3793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dirty="0" smtClean="0">
                  <a:solidFill>
                    <a:srgbClr val="FFCC00"/>
                  </a:solidFill>
                  <a:latin typeface="Arial" charset="0"/>
                </a:rPr>
                <a:t>      5</a:t>
              </a:r>
              <a:r>
                <a:rPr lang="en-US" dirty="0" smtClean="0">
                  <a:solidFill>
                    <a:srgbClr val="FFCC00"/>
                  </a:solidFill>
                  <a:latin typeface="Arial" charset="0"/>
                </a:rPr>
                <a:t>00</a:t>
              </a:r>
              <a:endParaRPr lang="en-US" dirty="0">
                <a:solidFill>
                  <a:srgbClr val="FFCC00"/>
                </a:solidFill>
              </a:endParaRPr>
            </a:p>
          </p:txBody>
        </p:sp>
        <p:sp>
          <p:nvSpPr>
            <p:cNvPr id="115" name="Oval 33"/>
            <p:cNvSpPr>
              <a:spLocks noChangeArrowheads="1"/>
            </p:cNvSpPr>
            <p:nvPr/>
          </p:nvSpPr>
          <p:spPr bwMode="auto">
            <a:xfrm>
              <a:off x="4114800" y="5546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6" name="Oval 34"/>
            <p:cNvSpPr>
              <a:spLocks noChangeArrowheads="1"/>
            </p:cNvSpPr>
            <p:nvPr/>
          </p:nvSpPr>
          <p:spPr bwMode="auto">
            <a:xfrm>
              <a:off x="4114800" y="5241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7" name="Oval 35"/>
            <p:cNvSpPr>
              <a:spLocks noChangeArrowheads="1"/>
            </p:cNvSpPr>
            <p:nvPr/>
          </p:nvSpPr>
          <p:spPr bwMode="auto">
            <a:xfrm>
              <a:off x="4114800" y="4937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8" name="Oval 36"/>
            <p:cNvSpPr>
              <a:spLocks noChangeArrowheads="1"/>
            </p:cNvSpPr>
            <p:nvPr/>
          </p:nvSpPr>
          <p:spPr bwMode="auto">
            <a:xfrm>
              <a:off x="4114800" y="4632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9" name="Oval 37"/>
            <p:cNvSpPr>
              <a:spLocks noChangeArrowheads="1"/>
            </p:cNvSpPr>
            <p:nvPr/>
          </p:nvSpPr>
          <p:spPr bwMode="auto">
            <a:xfrm>
              <a:off x="4114800" y="4327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0" name="Oval 38"/>
            <p:cNvSpPr>
              <a:spLocks noChangeArrowheads="1"/>
            </p:cNvSpPr>
            <p:nvPr/>
          </p:nvSpPr>
          <p:spPr bwMode="auto">
            <a:xfrm>
              <a:off x="4114800" y="4022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1" name="Oval 39"/>
            <p:cNvSpPr>
              <a:spLocks noChangeArrowheads="1"/>
            </p:cNvSpPr>
            <p:nvPr/>
          </p:nvSpPr>
          <p:spPr bwMode="auto">
            <a:xfrm>
              <a:off x="4114800" y="3717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" name="Oval 40"/>
            <p:cNvSpPr>
              <a:spLocks noChangeArrowheads="1"/>
            </p:cNvSpPr>
            <p:nvPr/>
          </p:nvSpPr>
          <p:spPr bwMode="auto">
            <a:xfrm>
              <a:off x="4114800" y="3413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3" name="Oval 41"/>
            <p:cNvSpPr>
              <a:spLocks noChangeArrowheads="1"/>
            </p:cNvSpPr>
            <p:nvPr/>
          </p:nvSpPr>
          <p:spPr bwMode="auto">
            <a:xfrm>
              <a:off x="4114800" y="3108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4" name="Oval 42"/>
            <p:cNvSpPr>
              <a:spLocks noChangeArrowheads="1"/>
            </p:cNvSpPr>
            <p:nvPr/>
          </p:nvSpPr>
          <p:spPr bwMode="auto">
            <a:xfrm>
              <a:off x="4114800" y="2803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5" name="Oval 43"/>
            <p:cNvSpPr>
              <a:spLocks noChangeArrowheads="1"/>
            </p:cNvSpPr>
            <p:nvPr/>
          </p:nvSpPr>
          <p:spPr bwMode="auto">
            <a:xfrm>
              <a:off x="4114800" y="24987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6" name="Oval 44"/>
            <p:cNvSpPr>
              <a:spLocks noChangeArrowheads="1"/>
            </p:cNvSpPr>
            <p:nvPr/>
          </p:nvSpPr>
          <p:spPr bwMode="auto">
            <a:xfrm>
              <a:off x="4114800" y="21939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7" name="Oval 45"/>
            <p:cNvSpPr>
              <a:spLocks noChangeArrowheads="1"/>
            </p:cNvSpPr>
            <p:nvPr/>
          </p:nvSpPr>
          <p:spPr bwMode="auto">
            <a:xfrm>
              <a:off x="4114800" y="18891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8" name="Oval 46"/>
            <p:cNvSpPr>
              <a:spLocks noChangeArrowheads="1"/>
            </p:cNvSpPr>
            <p:nvPr/>
          </p:nvSpPr>
          <p:spPr bwMode="auto">
            <a:xfrm>
              <a:off x="4114800" y="1584325"/>
              <a:ext cx="152400" cy="152400"/>
            </a:xfrm>
            <a:prstGeom prst="ellipse">
              <a:avLst/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9" name="Oval 47"/>
            <p:cNvSpPr>
              <a:spLocks noChangeArrowheads="1"/>
            </p:cNvSpPr>
            <p:nvPr/>
          </p:nvSpPr>
          <p:spPr bwMode="auto">
            <a:xfrm>
              <a:off x="4114800" y="1279525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81033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5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</TotalTime>
  <Words>8739</Words>
  <Application>Microsoft Office PowerPoint</Application>
  <PresentationFormat>Экран (4:3)</PresentationFormat>
  <Paragraphs>2475</Paragraphs>
  <Slides>125</Slides>
  <Notes>2</Notes>
  <HiddenSlides>0</HiddenSlides>
  <MMClips>124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125</vt:i4>
      </vt:variant>
      <vt:variant>
        <vt:lpstr>Произвольные показы</vt:lpstr>
      </vt:variant>
      <vt:variant>
        <vt:i4>1</vt:i4>
      </vt:variant>
    </vt:vector>
  </HeadingPairs>
  <TitlesOfParts>
    <vt:vector size="12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 программе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931</cp:revision>
  <dcterms:modified xsi:type="dcterms:W3CDTF">2012-01-08T15:13:14Z</dcterms:modified>
</cp:coreProperties>
</file>